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6" r:id="rId2"/>
    <p:sldId id="300" r:id="rId3"/>
    <p:sldId id="258" r:id="rId4"/>
    <p:sldId id="264" r:id="rId5"/>
    <p:sldId id="286" r:id="rId6"/>
    <p:sldId id="266" r:id="rId7"/>
    <p:sldId id="259" r:id="rId8"/>
    <p:sldId id="267" r:id="rId9"/>
    <p:sldId id="287" r:id="rId10"/>
    <p:sldId id="268" r:id="rId11"/>
    <p:sldId id="289" r:id="rId12"/>
    <p:sldId id="269" r:id="rId13"/>
    <p:sldId id="299" r:id="rId14"/>
    <p:sldId id="270" r:id="rId15"/>
    <p:sldId id="292" r:id="rId16"/>
    <p:sldId id="271" r:id="rId17"/>
    <p:sldId id="290" r:id="rId18"/>
    <p:sldId id="260" r:id="rId19"/>
    <p:sldId id="272" r:id="rId20"/>
    <p:sldId id="273" r:id="rId21"/>
    <p:sldId id="274" r:id="rId22"/>
    <p:sldId id="296" r:id="rId23"/>
    <p:sldId id="275" r:id="rId24"/>
    <p:sldId id="297" r:id="rId25"/>
    <p:sldId id="276" r:id="rId26"/>
    <p:sldId id="261" r:id="rId27"/>
    <p:sldId id="278" r:id="rId28"/>
    <p:sldId id="280" r:id="rId29"/>
    <p:sldId id="262" r:id="rId30"/>
    <p:sldId id="281" r:id="rId31"/>
    <p:sldId id="282" r:id="rId32"/>
    <p:sldId id="283" r:id="rId33"/>
    <p:sldId id="284" r:id="rId34"/>
    <p:sldId id="257" r:id="rId35"/>
    <p:sldId id="288" r:id="rId36"/>
    <p:sldId id="298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75" autoAdjust="0"/>
    <p:restoredTop sz="93835" autoAdjust="0"/>
  </p:normalViewPr>
  <p:slideViewPr>
    <p:cSldViewPr snapToGrid="0" snapToObjects="1">
      <p:cViewPr varScale="1">
        <p:scale>
          <a:sx n="113" d="100"/>
          <a:sy n="113" d="100"/>
        </p:scale>
        <p:origin x="-146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27" d="100"/>
        <a:sy n="227" d="100"/>
      </p:scale>
      <p:origin x="0" y="83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8C6EA-1BDC-F84A-8F8E-976FF75725A4}" type="datetimeFigureOut">
              <a:rPr lang="en-US" smtClean="0"/>
              <a:t>5/3/15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2B4788-1E4C-8C49-9683-FEE9B78C6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217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2B4788-1E4C-8C49-9683-FEE9B78C6BD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303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3124200"/>
            <a:ext cx="6477000" cy="1914144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5056632"/>
            <a:ext cx="6477000" cy="1174088"/>
          </a:xfrm>
        </p:spPr>
        <p:txBody>
          <a:bodyPr vert="horz" lIns="91440" tIns="0" rIns="45720" bIns="0" rtlCol="0">
            <a:norm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buSzPct val="90000"/>
              <a:buFontTx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00216"/>
            <a:ext cx="19842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352" y="6300216"/>
            <a:ext cx="38130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300216"/>
            <a:ext cx="685800" cy="274320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tabLst/>
              <a:defRPr sz="1800"/>
            </a:lvl6pPr>
            <a:lvl7pPr marL="2290763" indent="-344488">
              <a:tabLst/>
              <a:defRPr sz="1800"/>
            </a:lvl7pPr>
            <a:lvl8pPr marL="2290763" indent="-344488">
              <a:tabLst/>
              <a:defRPr sz="1800"/>
            </a:lvl8pPr>
            <a:lvl9pPr marL="2290763" indent="-344488">
              <a:tabLst/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690048"/>
            <a:ext cx="356393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50" y="368490"/>
            <a:ext cx="3566160" cy="562749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 marL="2290763" indent="-344488">
              <a:defRPr sz="2000"/>
            </a:lvl7pPr>
            <a:lvl8pPr marL="2290763" indent="-344488">
              <a:defRPr sz="2000"/>
            </a:lvl8pPr>
            <a:lvl9pPr marL="2290763" indent="-344488"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98" y="2866030"/>
            <a:ext cx="3563938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7546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7544" y="2699982"/>
            <a:ext cx="3566160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grpSp>
        <p:nvGrpSpPr>
          <p:cNvPr id="3" name="Group 7"/>
          <p:cNvGrpSpPr/>
          <p:nvPr/>
        </p:nvGrpSpPr>
        <p:grpSpPr>
          <a:xfrm rot="21421631">
            <a:off x="629028" y="505650"/>
            <a:ext cx="3850925" cy="5516274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4"/>
          </p:nvPr>
        </p:nvSpPr>
        <p:spPr>
          <a:xfrm rot="21421631">
            <a:off x="808793" y="667560"/>
            <a:ext cx="3468664" cy="512472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3"/>
          <p:cNvGrpSpPr/>
          <p:nvPr/>
        </p:nvGrpSpPr>
        <p:grpSpPr>
          <a:xfrm rot="21214351">
            <a:off x="313409" y="3520798"/>
            <a:ext cx="4088024" cy="302602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6"/>
          </p:nvPr>
        </p:nvSpPr>
        <p:spPr>
          <a:xfrm rot="21214351">
            <a:off x="491057" y="3682579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232774">
            <a:off x="169481" y="241256"/>
            <a:ext cx="4088024" cy="3026020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347129" y="403037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3434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3432" y="2699982"/>
            <a:ext cx="3566160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32774">
            <a:off x="2059282" y="379100"/>
            <a:ext cx="5031327" cy="3443312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8736"/>
            <a:ext cx="7315200" cy="98797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2248157" y="564564"/>
            <a:ext cx="4653577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3" name="Group 13"/>
          <p:cNvGrpSpPr/>
          <p:nvPr/>
        </p:nvGrpSpPr>
        <p:grpSpPr>
          <a:xfrm rot="21420000">
            <a:off x="113687" y="116368"/>
            <a:ext cx="3969060" cy="370536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7"/>
          </p:nvPr>
        </p:nvSpPr>
        <p:spPr>
          <a:xfrm rot="21420000">
            <a:off x="299151" y="304998"/>
            <a:ext cx="3598455" cy="3334235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360000">
            <a:off x="4165479" y="323141"/>
            <a:ext cx="4792693" cy="3443312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6"/>
          </p:nvPr>
        </p:nvSpPr>
        <p:spPr>
          <a:xfrm rot="360000">
            <a:off x="4336486" y="507668"/>
            <a:ext cx="4432860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6106"/>
            <a:ext cx="7315200" cy="99060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51682" y="450851"/>
            <a:ext cx="846083" cy="5357812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450851"/>
            <a:ext cx="5943600" cy="535781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Watermark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122215" y="3200400"/>
            <a:ext cx="8021782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0813" y="3833095"/>
            <a:ext cx="4724400" cy="1209964"/>
          </a:xfrm>
        </p:spPr>
        <p:txBody>
          <a:bodyPr lIns="45720" tIns="0" rIns="45720" bIns="0" anchor="b" anchorCtr="0">
            <a:noAutofit/>
          </a:bodyPr>
          <a:lstStyle>
            <a:lvl1pPr algn="l">
              <a:lnSpc>
                <a:spcPts val="5000"/>
              </a:lnSpc>
              <a:defRPr sz="4600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0813" y="5056909"/>
            <a:ext cx="4724400" cy="1156586"/>
          </a:xfrm>
        </p:spPr>
        <p:txBody>
          <a:bodyPr lIns="91440" tIns="0" rIns="45720" bIns="0">
            <a:normAutofit/>
          </a:bodyPr>
          <a:lstStyle>
            <a:lvl1pPr marL="0" indent="0" algn="l">
              <a:lnSpc>
                <a:spcPts val="2600"/>
              </a:lnSpc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98744"/>
            <a:ext cx="1981200" cy="273050"/>
          </a:xfrm>
        </p:spPr>
        <p:txBody>
          <a:bodyPr/>
          <a:lstStyle>
            <a:lvl1pPr algn="l">
              <a:defRPr sz="1100">
                <a:latin typeface="Rockwell" pitchFamily="18" charset="0"/>
              </a:defRPr>
            </a:lvl1pPr>
          </a:lstStyle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400" y="6298744"/>
            <a:ext cx="3810000" cy="27305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4856" y="6312392"/>
            <a:ext cx="685800" cy="265089"/>
          </a:xfrm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94560"/>
            <a:ext cx="7772400" cy="1362075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57016"/>
            <a:ext cx="7772400" cy="987552"/>
          </a:xfrm>
        </p:spPr>
        <p:txBody>
          <a:bodyPr vert="horz" lIns="91440" tIns="0" rIns="45720" bIns="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SzPct val="90000"/>
              <a:buFontTx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Watermark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12693" y="1689847"/>
            <a:ext cx="8431303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196353"/>
            <a:ext cx="5334000" cy="1362075"/>
          </a:xfrm>
        </p:spPr>
        <p:txBody>
          <a:bodyPr lIns="45720" tIns="0" rIns="45720" bIns="0" anchor="b" anchorCtr="0"/>
          <a:lstStyle>
            <a:lvl1pPr algn="l">
              <a:lnSpc>
                <a:spcPts val="5000"/>
              </a:lnSpc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60618"/>
            <a:ext cx="5334000" cy="983087"/>
          </a:xfrm>
        </p:spPr>
        <p:txBody>
          <a:bodyPr tIns="0" rIns="45720" bIns="0" anchor="t" anchorCtr="0"/>
          <a:lstStyle>
            <a:lvl1pPr marL="0" indent="0"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2775" y="4069804"/>
            <a:ext cx="553878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1240000">
            <a:off x="654352" y="445180"/>
            <a:ext cx="5416247" cy="3630168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1240000">
            <a:off x="857677" y="632632"/>
            <a:ext cx="5009597" cy="325526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58117" y="5230906"/>
            <a:ext cx="5532958" cy="865093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326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7367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290763" indent="-344488"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0247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6514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290763" indent="-344488"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3" name="Picture 12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  <p:pic>
        <p:nvPicPr>
          <p:cNvPr id="12" name="Picture 11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4" name="Picture 13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6.png"/><Relationship Id="rId23" Type="http://schemas.openxmlformats.org/officeDocument/2006/relationships/image" Target="../media/image7.png"/><Relationship Id="rId24" Type="http://schemas.openxmlformats.org/officeDocument/2006/relationships/image" Target="../media/image8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735138"/>
            <a:ext cx="7313613" cy="4056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</a:lstStyle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63550" indent="-463550" algn="l" defTabSz="914400" rtl="0" eaLnBrk="1" latinLnBrk="0" hangingPunct="1">
        <a:spcBef>
          <a:spcPts val="2000"/>
        </a:spcBef>
        <a:buSzPct val="90000"/>
        <a:buFontTx/>
        <a:buBlip>
          <a:blip r:embed="rId22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SzPct val="90000"/>
        <a:buFontTx/>
        <a:buBlip>
          <a:blip r:embed="rId23"/>
        </a:buBlip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7025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938338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ct val="20000"/>
        </a:spcBef>
        <a:buSzPct val="90000"/>
        <a:buFontTx/>
        <a:buBlip>
          <a:blip r:embed="rId22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ct val="20000"/>
        </a:spcBef>
        <a:buSzPct val="90000"/>
        <a:buFontTx/>
        <a:buBlip>
          <a:blip r:embed="rId24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ct val="20000"/>
        </a:spcBef>
        <a:buSzPct val="90000"/>
        <a:buFontTx/>
        <a:buBlip>
          <a:blip r:embed="rId22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ct val="20000"/>
        </a:spcBef>
        <a:buSzPct val="90000"/>
        <a:buFontTx/>
        <a:buBlip>
          <a:blip r:embed="rId23"/>
        </a:buBlip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3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3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civilwar.org/battlefields/fredericksburg.html" TargetMode="External"/><Relationship Id="rId12" Type="http://schemas.openxmlformats.org/officeDocument/2006/relationships/hyperlink" Target="http://www.civilwar.org/antietam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ps.gov/gett/learn/historyculture/civil-war-timeline.htm" TargetMode="External"/><Relationship Id="rId3" Type="http://schemas.openxmlformats.org/officeDocument/2006/relationships/hyperlink" Target="http://www.americancivilwar.com" TargetMode="External"/><Relationship Id="rId4" Type="http://schemas.openxmlformats.org/officeDocument/2006/relationships/hyperlink" Target="http://www.nps.gov/abpp/battles/mo004.htm" TargetMode="External"/><Relationship Id="rId5" Type="http://schemas.openxmlformats.org/officeDocument/2006/relationships/hyperlink" Target="http://www.civilwar.org/battlefields/wilson-s-creek.html" TargetMode="External"/><Relationship Id="rId6" Type="http://schemas.openxmlformats.org/officeDocument/2006/relationships/hyperlink" Target="http://www.civilwaronthewesternborder.org/content/battle-Lexington" TargetMode="External"/><Relationship Id="rId7" Type="http://schemas.openxmlformats.org/officeDocument/2006/relationships/hyperlink" Target="http://www.civilwar.org/battlefields/fort-donelson.html" TargetMode="External"/><Relationship Id="rId8" Type="http://schemas.openxmlformats.org/officeDocument/2006/relationships/hyperlink" Target="http://www.civilwar.org/battlefields/shiloh.html" TargetMode="External"/><Relationship Id="rId9" Type="http://schemas.openxmlformats.org/officeDocument/2006/relationships/hyperlink" Target="http://www.dailykos.com" TargetMode="External"/><Relationship Id="rId10" Type="http://schemas.openxmlformats.org/officeDocument/2006/relationships/hyperlink" Target="http://www.thomaslegion.net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chives.gov/exhibits/featured_documents/emancipation_proclamation/" TargetMode="External"/><Relationship Id="rId4" Type="http://schemas.openxmlformats.org/officeDocument/2006/relationships/hyperlink" Target="http://www.wach.com" TargetMode="External"/><Relationship Id="rId5" Type="http://schemas.openxmlformats.org/officeDocument/2006/relationships/hyperlink" Target="http://www.historyrocket.com/American-History/civil-war/Why-Did-The-North-Win-The-Civil-War.html" TargetMode="External"/><Relationship Id="rId6" Type="http://schemas.openxmlformats.org/officeDocument/2006/relationships/hyperlink" Target="http://commons.wikimedia.org/wiki/File:Second_Bull_Run_Aug29_1700.png" TargetMode="External"/><Relationship Id="rId7" Type="http://schemas.openxmlformats.org/officeDocument/2006/relationships/hyperlink" Target="http://en.wikipedia.org/wiki/First_Battle_of_Bull_Run%23/media/" TargetMode="External"/><Relationship Id="rId8" Type="http://schemas.openxmlformats.org/officeDocument/2006/relationships/hyperlink" Target="http://thomaslegion.net/battleofchancellorsvillebattlefieldpositions.html" TargetMode="External"/><Relationship Id="rId9" Type="http://schemas.openxmlformats.org/officeDocument/2006/relationships/hyperlink" Target="http://www.custermen.com/DixieBoys/FtPillow.htm" TargetMode="External"/><Relationship Id="rId10" Type="http://schemas.openxmlformats.org/officeDocument/2006/relationships/hyperlink" Target="http://www.bonps.org/wpr/wp-content/uploads/2011/03/Kay-pix-Mar11-054-copy.jpg" TargetMode="External"/><Relationship Id="rId11" Type="http://schemas.openxmlformats.org/officeDocument/2006/relationships/hyperlink" Target="http://commons.wikimedia.org/wiki/File:Petersburg_July30.png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en.wikipedia.org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vilwar.org/battlefields/bullrun.html?tab=facts" TargetMode="External"/><Relationship Id="rId4" Type="http://schemas.openxmlformats.org/officeDocument/2006/relationships/hyperlink" Target="http://www.civilwar.org/battlefields/petersburg-breakthrough.html" TargetMode="External"/><Relationship Id="rId5" Type="http://schemas.openxmlformats.org/officeDocument/2006/relationships/hyperlink" Target="http://www.civilwar.org/battlefields/second-manassas.html" TargetMode="External"/><Relationship Id="rId6" Type="http://schemas.openxmlformats.org/officeDocument/2006/relationships/hyperlink" Target="http://www.civilwar.org/battlefields/chancellorsville.html" TargetMode="External"/><Relationship Id="rId7" Type="http://schemas.openxmlformats.org/officeDocument/2006/relationships/hyperlink" Target="http://www.civilwaronthewesternborder.org/content/battle-lexington" TargetMode="External"/><Relationship Id="rId8" Type="http://schemas.openxmlformats.org/officeDocument/2006/relationships/hyperlink" Target="http://www.historynet.com/battle-of-richmond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ivilwar.org/battlefields/nashville.html?tab=fact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7368" y="423779"/>
            <a:ext cx="8419432" cy="1914144"/>
          </a:xfrm>
        </p:spPr>
        <p:txBody>
          <a:bodyPr/>
          <a:lstStyle/>
          <a:p>
            <a:pPr algn="ctr"/>
            <a:r>
              <a:rPr lang="en-US" dirty="0" smtClean="0"/>
              <a:t>Civil War Timeline 			(1861-1865)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22779" y="4291263"/>
            <a:ext cx="4021221" cy="2928720"/>
          </a:xfrm>
        </p:spPr>
        <p:txBody>
          <a:bodyPr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dirty="0" smtClean="0"/>
              <a:t>By:</a:t>
            </a:r>
          </a:p>
          <a:p>
            <a:pPr marL="342900" indent="-342900" algn="ctr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Neel Balusa</a:t>
            </a:r>
          </a:p>
          <a:p>
            <a:pPr marL="342900" indent="-342900" algn="ctr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Rohan Dharmadhikari</a:t>
            </a:r>
          </a:p>
          <a:p>
            <a:pPr marL="342900" indent="-342900" algn="ctr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Vinay Deshmukh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91250" y="2719917"/>
            <a:ext cx="2846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- Battles researched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2241" cy="10022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800" y="11800"/>
            <a:ext cx="1281200" cy="6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62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Shiloh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102" y="1371600"/>
            <a:ext cx="8081911" cy="527006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April 6</a:t>
            </a:r>
            <a:r>
              <a:rPr lang="en-US" baseline="30000" dirty="0" smtClean="0"/>
              <a:t>th</a:t>
            </a:r>
            <a:r>
              <a:rPr lang="en-US" dirty="0" smtClean="0"/>
              <a:t>-7</a:t>
            </a:r>
            <a:r>
              <a:rPr lang="en-US" baseline="30000" dirty="0" smtClean="0"/>
              <a:t>th</a:t>
            </a:r>
            <a:r>
              <a:rPr lang="en-US" dirty="0"/>
              <a:t> </a:t>
            </a:r>
            <a:r>
              <a:rPr lang="en-US" dirty="0" smtClean="0"/>
              <a:t>1862</a:t>
            </a:r>
          </a:p>
          <a:p>
            <a:r>
              <a:rPr lang="en-US" dirty="0"/>
              <a:t>T</a:t>
            </a:r>
            <a:r>
              <a:rPr lang="en-US" dirty="0" smtClean="0"/>
              <a:t>otal forces: 110,053, </a:t>
            </a:r>
            <a:r>
              <a:rPr lang="en-US" dirty="0"/>
              <a:t>1-</a:t>
            </a:r>
            <a:r>
              <a:rPr lang="en-US" dirty="0" smtClean="0"/>
              <a:t>1.5 odds</a:t>
            </a:r>
          </a:p>
          <a:p>
            <a:pPr lvl="1"/>
            <a:r>
              <a:rPr lang="en-US" dirty="0" smtClean="0"/>
              <a:t>Confederate: 44,968</a:t>
            </a:r>
          </a:p>
          <a:p>
            <a:pPr lvl="1"/>
            <a:r>
              <a:rPr lang="en-US" dirty="0" smtClean="0"/>
              <a:t>Union: 65,085</a:t>
            </a:r>
            <a:endParaRPr lang="en-US" dirty="0"/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</a:t>
            </a:r>
            <a:endParaRPr lang="en-US" dirty="0" smtClean="0"/>
          </a:p>
          <a:p>
            <a:pPr lvl="2"/>
            <a:r>
              <a:rPr lang="en-US" dirty="0" smtClean="0"/>
              <a:t>Albert Sidney Johnston</a:t>
            </a:r>
          </a:p>
          <a:p>
            <a:pPr lvl="2"/>
            <a:r>
              <a:rPr lang="en-US" dirty="0" smtClean="0"/>
              <a:t>P.G.T Beauregard</a:t>
            </a:r>
            <a:endParaRPr lang="en-US" dirty="0"/>
          </a:p>
          <a:p>
            <a:pPr lvl="1"/>
            <a:r>
              <a:rPr lang="en-US" dirty="0" smtClean="0"/>
              <a:t>Union</a:t>
            </a:r>
            <a:endParaRPr lang="en-US" dirty="0"/>
          </a:p>
          <a:p>
            <a:pPr lvl="2"/>
            <a:r>
              <a:rPr lang="en-US" dirty="0" smtClean="0"/>
              <a:t>Don Carlos Buell</a:t>
            </a:r>
            <a:endParaRPr lang="en-US" dirty="0"/>
          </a:p>
          <a:p>
            <a:pPr lvl="2"/>
            <a:r>
              <a:rPr lang="en-US" dirty="0" smtClean="0"/>
              <a:t>Ulysses S. Grant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Casualties: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Confederate: </a:t>
            </a:r>
            <a:r>
              <a:rPr lang="en-US" dirty="0" smtClean="0">
                <a:solidFill>
                  <a:srgbClr val="FF0000"/>
                </a:solidFill>
              </a:rPr>
              <a:t>10,669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Union: </a:t>
            </a:r>
            <a:r>
              <a:rPr lang="en-US" dirty="0" smtClean="0">
                <a:solidFill>
                  <a:srgbClr val="FF0000"/>
                </a:solidFill>
              </a:rPr>
              <a:t>13,047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57115" y="272117"/>
            <a:ext cx="2021561" cy="375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-Rohan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715" y="11800"/>
            <a:ext cx="1281200" cy="6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15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attle_of_shiloh_7april1862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29" y="0"/>
            <a:ext cx="85425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14609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Bull </a:t>
            </a:r>
            <a:r>
              <a:rPr lang="en-US" dirty="0" smtClean="0"/>
              <a:t>Run/Manassas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626" y="1735138"/>
            <a:ext cx="8104388" cy="4794150"/>
          </a:xfrm>
        </p:spPr>
        <p:txBody>
          <a:bodyPr>
            <a:normAutofit/>
          </a:bodyPr>
          <a:lstStyle/>
          <a:p>
            <a:r>
              <a:rPr lang="en-US" dirty="0"/>
              <a:t>August 28th </a:t>
            </a:r>
            <a:r>
              <a:rPr lang="en-US" dirty="0" smtClean="0"/>
              <a:t>1862</a:t>
            </a:r>
          </a:p>
          <a:p>
            <a:r>
              <a:rPr lang="en-US" dirty="0" smtClean="0"/>
              <a:t>Total Forces: 125,000  </a:t>
            </a:r>
            <a:r>
              <a:rPr lang="en-US" dirty="0"/>
              <a:t>1-1 </a:t>
            </a:r>
            <a:r>
              <a:rPr lang="en-US" dirty="0" smtClean="0"/>
              <a:t>odds</a:t>
            </a:r>
          </a:p>
          <a:p>
            <a:pPr lvl="1"/>
            <a:r>
              <a:rPr lang="en-US" dirty="0" smtClean="0"/>
              <a:t>Confederate:  55,000</a:t>
            </a:r>
          </a:p>
          <a:p>
            <a:pPr lvl="1"/>
            <a:r>
              <a:rPr lang="en-US" dirty="0" smtClean="0"/>
              <a:t>Union: 70,000</a:t>
            </a:r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Confederate: Robert E. Lee</a:t>
            </a:r>
          </a:p>
          <a:p>
            <a:pPr lvl="1"/>
            <a:r>
              <a:rPr lang="en-US" dirty="0" smtClean="0"/>
              <a:t>Union: John Pope</a:t>
            </a:r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Casualties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Confederate: 1,305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Union: 1,716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29248" y="194369"/>
            <a:ext cx="167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-Rohan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2241" cy="100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01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econd_Bull_Run_Aug30_1600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85" b="14285"/>
          <a:stretch>
            <a:fillRect/>
          </a:stretch>
        </p:blipFill>
        <p:spPr>
          <a:xfrm>
            <a:off x="24190" y="0"/>
            <a:ext cx="9119810" cy="6857999"/>
          </a:xfrm>
        </p:spPr>
      </p:pic>
    </p:spTree>
    <p:extLst>
      <p:ext uri="{BB962C8B-B14F-4D97-AF65-F5344CB8AC3E}">
        <p14:creationId xmlns:p14="http://schemas.microsoft.com/office/powerpoint/2010/main" val="423409738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Antietam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670" y="1735138"/>
            <a:ext cx="8149343" cy="462558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September 16</a:t>
            </a:r>
            <a:r>
              <a:rPr lang="en-US" baseline="30000" dirty="0" smtClean="0"/>
              <a:t>th</a:t>
            </a:r>
            <a:r>
              <a:rPr lang="en-US" dirty="0" smtClean="0"/>
              <a:t>-18</a:t>
            </a:r>
            <a:r>
              <a:rPr lang="en-US" baseline="30000" dirty="0" smtClean="0"/>
              <a:t>th </a:t>
            </a:r>
            <a:r>
              <a:rPr lang="en-US" dirty="0" smtClean="0"/>
              <a:t>1862</a:t>
            </a:r>
          </a:p>
          <a:p>
            <a:pPr marL="463550" lvl="1" indent="-463550">
              <a:spcBef>
                <a:spcPts val="2000"/>
              </a:spcBef>
              <a:buBlip>
                <a:blip r:embed="rId3"/>
              </a:buBlip>
            </a:pPr>
            <a:r>
              <a:rPr lang="en-US" dirty="0" smtClean="0"/>
              <a:t>Total Forces: </a:t>
            </a:r>
            <a:r>
              <a:rPr lang="en-US" dirty="0"/>
              <a:t>131,000 </a:t>
            </a:r>
            <a:r>
              <a:rPr lang="en-US" dirty="0" smtClean="0"/>
              <a:t>1-2 odds</a:t>
            </a:r>
            <a:endParaRPr lang="en-US" dirty="0"/>
          </a:p>
          <a:p>
            <a:pPr lvl="1"/>
            <a:r>
              <a:rPr lang="en-US" dirty="0" smtClean="0"/>
              <a:t>Confederate: 45,000</a:t>
            </a:r>
          </a:p>
          <a:p>
            <a:pPr lvl="1"/>
            <a:r>
              <a:rPr lang="en-US" dirty="0" smtClean="0"/>
              <a:t>Union: 87,000</a:t>
            </a:r>
          </a:p>
          <a:p>
            <a:r>
              <a:rPr lang="en-US" dirty="0" smtClean="0"/>
              <a:t>Generals:</a:t>
            </a:r>
            <a:endParaRPr lang="en-US" dirty="0"/>
          </a:p>
          <a:p>
            <a:pPr lvl="1"/>
            <a:r>
              <a:rPr lang="en-US" dirty="0" smtClean="0"/>
              <a:t>Confederate: Robert E. Lee</a:t>
            </a:r>
          </a:p>
          <a:p>
            <a:pPr lvl="1"/>
            <a:r>
              <a:rPr lang="en-US" dirty="0" smtClean="0"/>
              <a:t>Union: </a:t>
            </a:r>
            <a:r>
              <a:rPr lang="en-US" dirty="0"/>
              <a:t>G</a:t>
            </a:r>
            <a:r>
              <a:rPr lang="en-US" dirty="0" smtClean="0"/>
              <a:t>eorge B. McClellan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Casualties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Confederate: </a:t>
            </a:r>
            <a:r>
              <a:rPr lang="en-US" dirty="0" smtClean="0">
                <a:solidFill>
                  <a:srgbClr val="FF0000"/>
                </a:solidFill>
              </a:rPr>
              <a:t>10,316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Union: </a:t>
            </a:r>
            <a:r>
              <a:rPr lang="en-US" dirty="0" smtClean="0">
                <a:solidFill>
                  <a:srgbClr val="FF0000"/>
                </a:solidFill>
              </a:rPr>
              <a:t>12,401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46105" y="103664"/>
            <a:ext cx="2280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-Vinay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715" y="11800"/>
            <a:ext cx="1281200" cy="6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16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25 at 2.24.29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91"/>
            <a:ext cx="9144000" cy="688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70405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Fredericksburg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102" y="1735138"/>
            <a:ext cx="8081911" cy="47267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December 11-15 </a:t>
            </a:r>
            <a:r>
              <a:rPr lang="en-US" dirty="0" smtClean="0"/>
              <a:t>1862</a:t>
            </a:r>
          </a:p>
          <a:p>
            <a:pPr marL="463550" lvl="1" indent="-463550">
              <a:spcBef>
                <a:spcPts val="2000"/>
              </a:spcBef>
              <a:buBlip>
                <a:blip r:embed="rId2"/>
              </a:buBlip>
            </a:pPr>
            <a:r>
              <a:rPr lang="en-US" dirty="0" smtClean="0"/>
              <a:t>Total </a:t>
            </a:r>
            <a:r>
              <a:rPr lang="en-US" dirty="0"/>
              <a:t>Forces: </a:t>
            </a:r>
            <a:r>
              <a:rPr lang="en-US" dirty="0" smtClean="0"/>
              <a:t>172,954 1-</a:t>
            </a:r>
            <a:r>
              <a:rPr lang="en-US" dirty="0" smtClean="0"/>
              <a:t>1.5 odds</a:t>
            </a:r>
            <a:endParaRPr lang="en-US" dirty="0"/>
          </a:p>
          <a:p>
            <a:pPr lvl="1"/>
            <a:r>
              <a:rPr lang="en-US" dirty="0" smtClean="0"/>
              <a:t>Confederate: </a:t>
            </a:r>
            <a:r>
              <a:rPr lang="en-US" dirty="0"/>
              <a:t>72,947 </a:t>
            </a:r>
          </a:p>
          <a:p>
            <a:pPr lvl="1"/>
            <a:r>
              <a:rPr lang="en-US" dirty="0"/>
              <a:t>Union </a:t>
            </a:r>
            <a:r>
              <a:rPr lang="en-US" dirty="0" smtClean="0"/>
              <a:t>100,007</a:t>
            </a:r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Confederate: </a:t>
            </a:r>
            <a:r>
              <a:rPr lang="en-US" dirty="0" smtClean="0"/>
              <a:t>Robert E. Lee</a:t>
            </a:r>
          </a:p>
          <a:p>
            <a:pPr lvl="1"/>
            <a:r>
              <a:rPr lang="en-US" dirty="0" smtClean="0"/>
              <a:t>Union: Ambrose E. Burnside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Casualties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Confederates: 4,576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Union: 13,353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062505" y="207327"/>
            <a:ext cx="1438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-Neel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02241" cy="100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50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4975" b="14975"/>
          <a:stretch>
            <a:fillRect/>
          </a:stretch>
        </p:blipFill>
        <p:spPr>
          <a:xfrm>
            <a:off x="0" y="0"/>
            <a:ext cx="9140218" cy="6858000"/>
          </a:xfrm>
        </p:spPr>
      </p:pic>
    </p:spTree>
    <p:extLst>
      <p:ext uri="{BB962C8B-B14F-4D97-AF65-F5344CB8AC3E}">
        <p14:creationId xmlns:p14="http://schemas.microsoft.com/office/powerpoint/2010/main" val="2598800761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Battles/Events </a:t>
            </a:r>
            <a:r>
              <a:rPr lang="en-US" dirty="0" smtClean="0"/>
              <a:t>of 1863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Emancipation Proclamation*</a:t>
            </a:r>
          </a:p>
          <a:p>
            <a:r>
              <a:rPr lang="en-US" b="1" u="sng" dirty="0" smtClean="0"/>
              <a:t>Chancellorsville</a:t>
            </a:r>
            <a:r>
              <a:rPr lang="en-US" dirty="0" smtClean="0"/>
              <a:t>*</a:t>
            </a:r>
          </a:p>
          <a:p>
            <a:r>
              <a:rPr lang="en-US" dirty="0" smtClean="0"/>
              <a:t>Second Winchester</a:t>
            </a:r>
          </a:p>
          <a:p>
            <a:r>
              <a:rPr lang="en-US" b="1" u="sng" dirty="0" smtClean="0"/>
              <a:t>Gettysburg</a:t>
            </a:r>
            <a:r>
              <a:rPr lang="en-US" dirty="0" smtClean="0"/>
              <a:t>*</a:t>
            </a:r>
          </a:p>
          <a:p>
            <a:r>
              <a:rPr lang="en-US" b="1" u="sng" dirty="0" smtClean="0"/>
              <a:t>Vicksburg </a:t>
            </a:r>
            <a:r>
              <a:rPr lang="en-US" b="1" u="sng" dirty="0" smtClean="0"/>
              <a:t>Captured</a:t>
            </a:r>
            <a:r>
              <a:rPr lang="en-US" baseline="30000" dirty="0" smtClean="0"/>
              <a:t>*</a:t>
            </a:r>
            <a:endParaRPr lang="en-US" dirty="0" smtClean="0"/>
          </a:p>
          <a:p>
            <a:r>
              <a:rPr lang="en-US" dirty="0" smtClean="0"/>
              <a:t>Draft riots</a:t>
            </a:r>
          </a:p>
          <a:p>
            <a:r>
              <a:rPr lang="en-US" dirty="0" smtClean="0"/>
              <a:t>Chattanooga </a:t>
            </a:r>
          </a:p>
          <a:p>
            <a:r>
              <a:rPr lang="en-US" b="1" u="sng" dirty="0" smtClean="0"/>
              <a:t>Chickamauga</a:t>
            </a:r>
            <a:r>
              <a:rPr lang="en-US" dirty="0" smtClean="0"/>
              <a:t>* </a:t>
            </a:r>
          </a:p>
          <a:p>
            <a:r>
              <a:rPr lang="en-US" dirty="0" smtClean="0"/>
              <a:t>Knoxville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614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Emancipation Proclamation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53250" y="95250"/>
            <a:ext cx="1481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-Vinay</a:t>
            </a:r>
            <a:endParaRPr lang="en-US" dirty="0"/>
          </a:p>
        </p:txBody>
      </p:sp>
      <p:pic>
        <p:nvPicPr>
          <p:cNvPr id="6" name="Picture 5" descr="EmancipationProclamationMGN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37" y="1649057"/>
            <a:ext cx="6096000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715" y="11800"/>
            <a:ext cx="1281200" cy="6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85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xmlns:p14="http://schemas.microsoft.com/office/powerpoint/2010/main" spd="slow">
        <p:checker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Title of Battle or Event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340" y="1735138"/>
            <a:ext cx="8070673" cy="4985196"/>
          </a:xfrm>
        </p:spPr>
        <p:txBody>
          <a:bodyPr>
            <a:normAutofit/>
          </a:bodyPr>
          <a:lstStyle/>
          <a:p>
            <a:r>
              <a:rPr lang="en-US" dirty="0" smtClean="0"/>
              <a:t>Total Forces: </a:t>
            </a:r>
            <a:r>
              <a:rPr lang="en-US" dirty="0" err="1" smtClean="0"/>
              <a:t>xxx,xxx</a:t>
            </a:r>
            <a:r>
              <a:rPr lang="en-US" dirty="0" smtClean="0"/>
              <a:t> X-X odds</a:t>
            </a:r>
          </a:p>
          <a:p>
            <a:pPr lvl="1"/>
            <a:r>
              <a:rPr lang="en-US" dirty="0" smtClean="0"/>
              <a:t>Confederates: xxx</a:t>
            </a:r>
          </a:p>
          <a:p>
            <a:pPr lvl="1"/>
            <a:r>
              <a:rPr lang="en-US" dirty="0" smtClean="0"/>
              <a:t>Union: xxx</a:t>
            </a:r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Confederates: X</a:t>
            </a:r>
          </a:p>
          <a:p>
            <a:pPr lvl="1"/>
            <a:r>
              <a:rPr lang="en-US" dirty="0" smtClean="0"/>
              <a:t>Union: X</a:t>
            </a:r>
          </a:p>
          <a:p>
            <a:r>
              <a:rPr lang="en-US" dirty="0" smtClean="0"/>
              <a:t>Casualties</a:t>
            </a:r>
          </a:p>
          <a:p>
            <a:pPr lvl="1"/>
            <a:r>
              <a:rPr lang="en-US" dirty="0" smtClean="0"/>
              <a:t>Confederates: xxx</a:t>
            </a:r>
          </a:p>
          <a:p>
            <a:pPr lvl="1"/>
            <a:r>
              <a:rPr lang="en-US" dirty="0" smtClean="0"/>
              <a:t>Union: xxx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2241" cy="10022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800" y="0"/>
            <a:ext cx="1281200" cy="6745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2241" y="28221"/>
            <a:ext cx="141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Confederate Win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46736" y="48224"/>
            <a:ext cx="141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Union</a:t>
            </a:r>
          </a:p>
          <a:p>
            <a:pPr algn="ctr"/>
            <a:r>
              <a:rPr lang="en-US" dirty="0" smtClean="0"/>
              <a:t>Win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11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Chancellorsville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371600"/>
            <a:ext cx="8648095" cy="502283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April </a:t>
            </a:r>
            <a:r>
              <a:rPr lang="en-US" dirty="0" smtClean="0"/>
              <a:t>30</a:t>
            </a:r>
            <a:r>
              <a:rPr lang="en-US" baseline="30000" dirty="0" smtClean="0"/>
              <a:t>th </a:t>
            </a:r>
            <a:r>
              <a:rPr lang="en-US" dirty="0" smtClean="0"/>
              <a:t>- May 6</a:t>
            </a:r>
            <a:r>
              <a:rPr lang="en-US" baseline="30000" dirty="0" smtClean="0"/>
              <a:t>th</a:t>
            </a:r>
            <a:r>
              <a:rPr lang="en-US" dirty="0" smtClean="0"/>
              <a:t> 1863</a:t>
            </a:r>
          </a:p>
          <a:p>
            <a:r>
              <a:rPr lang="en-US" dirty="0" smtClean="0"/>
              <a:t>Total Forces: 154,734 1-1.5 odds</a:t>
            </a:r>
          </a:p>
          <a:p>
            <a:pPr lvl="1"/>
            <a:r>
              <a:rPr lang="en-US" dirty="0" smtClean="0"/>
              <a:t>Confederate: </a:t>
            </a:r>
            <a:r>
              <a:rPr lang="en-US" dirty="0" smtClean="0"/>
              <a:t>57,352</a:t>
            </a:r>
          </a:p>
          <a:p>
            <a:pPr lvl="1"/>
            <a:r>
              <a:rPr lang="en-US" dirty="0" smtClean="0"/>
              <a:t>Union: 97,382</a:t>
            </a:r>
            <a:endParaRPr lang="en-US" dirty="0"/>
          </a:p>
          <a:p>
            <a:r>
              <a:rPr lang="en-US" dirty="0" smtClean="0"/>
              <a:t>Generals:</a:t>
            </a:r>
          </a:p>
          <a:p>
            <a:pPr lvl="1"/>
            <a:r>
              <a:rPr lang="en-US" dirty="0" smtClean="0"/>
              <a:t>Confederate</a:t>
            </a:r>
          </a:p>
          <a:p>
            <a:pPr lvl="2"/>
            <a:r>
              <a:rPr lang="en-US" dirty="0" smtClean="0"/>
              <a:t>Robert E. Lee</a:t>
            </a:r>
          </a:p>
          <a:p>
            <a:pPr lvl="2"/>
            <a:r>
              <a:rPr lang="en-US" dirty="0" smtClean="0"/>
              <a:t>Stonewall Jackson</a:t>
            </a:r>
          </a:p>
          <a:p>
            <a:pPr lvl="1"/>
            <a:r>
              <a:rPr lang="en-US" dirty="0" smtClean="0"/>
              <a:t>Union</a:t>
            </a:r>
          </a:p>
          <a:p>
            <a:pPr lvl="2"/>
            <a:r>
              <a:rPr lang="en-US" dirty="0" smtClean="0"/>
              <a:t>Joseph Hooker</a:t>
            </a:r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Casualties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Confederate: </a:t>
            </a:r>
            <a:r>
              <a:rPr lang="en-US" dirty="0">
                <a:solidFill>
                  <a:srgbClr val="FF0000"/>
                </a:solidFill>
              </a:rPr>
              <a:t>1,724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Union: </a:t>
            </a:r>
            <a:r>
              <a:rPr lang="en-US" dirty="0">
                <a:solidFill>
                  <a:srgbClr val="FF0000"/>
                </a:solidFill>
              </a:rPr>
              <a:t>1,694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39000" y="275167"/>
            <a:ext cx="155575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-Rohan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2241" cy="100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87028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Gettysburg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534" y="1735138"/>
            <a:ext cx="8014480" cy="469300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July 1-3 1863</a:t>
            </a:r>
          </a:p>
          <a:p>
            <a:r>
              <a:rPr lang="en-US" dirty="0" smtClean="0"/>
              <a:t>Total forces: 165,620 1-1.5 odds</a:t>
            </a:r>
          </a:p>
          <a:p>
            <a:pPr lvl="1"/>
            <a:r>
              <a:rPr lang="en-US" dirty="0" smtClean="0"/>
              <a:t>Confederate: </a:t>
            </a:r>
            <a:r>
              <a:rPr lang="en-US" dirty="0" smtClean="0"/>
              <a:t>71,699</a:t>
            </a:r>
          </a:p>
          <a:p>
            <a:pPr lvl="1"/>
            <a:r>
              <a:rPr lang="en-US" dirty="0" smtClean="0"/>
              <a:t>Union: 93,921</a:t>
            </a:r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Confederate: </a:t>
            </a:r>
            <a:r>
              <a:rPr lang="en-US" dirty="0" smtClean="0"/>
              <a:t>Robert E. Lee</a:t>
            </a:r>
          </a:p>
          <a:p>
            <a:pPr lvl="1"/>
            <a:r>
              <a:rPr lang="en-US" dirty="0" smtClean="0"/>
              <a:t>Union: George G. Meade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Casualties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Confederate: </a:t>
            </a:r>
            <a:r>
              <a:rPr lang="en-US" dirty="0" smtClean="0">
                <a:solidFill>
                  <a:srgbClr val="FF0000"/>
                </a:solidFill>
              </a:rPr>
              <a:t>28,063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Union: 23,049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21500" y="243417"/>
            <a:ext cx="167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-Neel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715" y="11800"/>
            <a:ext cx="1281200" cy="6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542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Pickets Charge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22270" b="222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6312266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Vicksburg </a:t>
            </a:r>
            <a:r>
              <a:rPr lang="en-US" dirty="0" smtClean="0"/>
              <a:t>Captured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534" y="1735138"/>
            <a:ext cx="8014480" cy="460310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2800" dirty="0" smtClean="0"/>
              <a:t>May 18 – July 4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 1863</a:t>
            </a:r>
          </a:p>
          <a:p>
            <a:pPr>
              <a:lnSpc>
                <a:spcPct val="120000"/>
              </a:lnSpc>
            </a:pPr>
            <a:r>
              <a:rPr lang="en-US" sz="2800" dirty="0" smtClean="0"/>
              <a:t>Total Forces: 110,000 1-2 odds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Confederate: </a:t>
            </a:r>
            <a:r>
              <a:rPr lang="en-US" dirty="0" smtClean="0"/>
              <a:t>33,000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Union: 77,000</a:t>
            </a:r>
          </a:p>
          <a:p>
            <a:pPr>
              <a:lnSpc>
                <a:spcPct val="120000"/>
              </a:lnSpc>
            </a:pPr>
            <a:r>
              <a:rPr lang="en-US" sz="2800" dirty="0" smtClean="0"/>
              <a:t>Generals</a:t>
            </a:r>
            <a:endParaRPr lang="en-US" sz="2800" dirty="0"/>
          </a:p>
          <a:p>
            <a:pPr lvl="1">
              <a:lnSpc>
                <a:spcPct val="120000"/>
              </a:lnSpc>
            </a:pPr>
            <a:r>
              <a:rPr lang="en-US" dirty="0" smtClean="0"/>
              <a:t>Confederate: </a:t>
            </a:r>
            <a:r>
              <a:rPr lang="en-US" dirty="0" smtClean="0"/>
              <a:t>John C. Pemberton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Union: </a:t>
            </a:r>
            <a:r>
              <a:rPr lang="en-US" dirty="0" smtClean="0"/>
              <a:t>Ulysses S. Grant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sz="2800" dirty="0" smtClean="0">
                <a:solidFill>
                  <a:srgbClr val="FF0000"/>
                </a:solidFill>
              </a:rPr>
              <a:t>Casualties</a:t>
            </a:r>
            <a:endParaRPr lang="en-US" sz="2800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rgbClr val="FF0000"/>
                </a:solidFill>
              </a:rPr>
              <a:t>Confederate: </a:t>
            </a:r>
            <a:r>
              <a:rPr lang="en-US" dirty="0" smtClean="0">
                <a:solidFill>
                  <a:srgbClr val="FF0000"/>
                </a:solidFill>
              </a:rPr>
              <a:t>32,492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rgbClr val="FF0000"/>
                </a:solidFill>
              </a:rPr>
              <a:t>Union</a:t>
            </a:r>
            <a:r>
              <a:rPr lang="en-US" dirty="0">
                <a:solidFill>
                  <a:srgbClr val="FF0000"/>
                </a:solidFill>
              </a:rPr>
              <a:t>: </a:t>
            </a:r>
            <a:r>
              <a:rPr lang="en-US" dirty="0" smtClean="0">
                <a:solidFill>
                  <a:srgbClr val="FF0000"/>
                </a:solidFill>
              </a:rPr>
              <a:t>4,910</a:t>
            </a: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249583" y="169333"/>
            <a:ext cx="1344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-Neel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715" y="11800"/>
            <a:ext cx="1281200" cy="6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90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xmlns:p14="http://schemas.microsoft.com/office/powerpoint/2010/main" spd="slow">
        <p:split orient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27857" b="27857"/>
          <a:stretch>
            <a:fillRect/>
          </a:stretch>
        </p:blipFill>
        <p:spPr>
          <a:xfrm>
            <a:off x="14718" y="0"/>
            <a:ext cx="9129282" cy="6858000"/>
          </a:xfrm>
        </p:spPr>
      </p:pic>
    </p:spTree>
    <p:extLst>
      <p:ext uri="{BB962C8B-B14F-4D97-AF65-F5344CB8AC3E}">
        <p14:creationId xmlns:p14="http://schemas.microsoft.com/office/powerpoint/2010/main" val="3694802054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Chickamauga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80" y="1735138"/>
            <a:ext cx="8059434" cy="469300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September 12</a:t>
            </a:r>
            <a:r>
              <a:rPr lang="en-US" baseline="30000" dirty="0" smtClean="0"/>
              <a:t>th</a:t>
            </a:r>
            <a:r>
              <a:rPr lang="en-US" dirty="0" smtClean="0"/>
              <a:t>-20</a:t>
            </a:r>
            <a:r>
              <a:rPr lang="en-US" baseline="30000" dirty="0" smtClean="0"/>
              <a:t>th</a:t>
            </a:r>
            <a:r>
              <a:rPr lang="en-US" dirty="0"/>
              <a:t> </a:t>
            </a:r>
            <a:r>
              <a:rPr lang="en-US" dirty="0" smtClean="0"/>
              <a:t>1863 </a:t>
            </a:r>
          </a:p>
          <a:p>
            <a:r>
              <a:rPr lang="en-US" dirty="0" smtClean="0"/>
              <a:t>Total Forces</a:t>
            </a:r>
            <a:r>
              <a:rPr lang="en-US" dirty="0"/>
              <a:t>: 125,000 1-1 odds</a:t>
            </a:r>
            <a:endParaRPr lang="en-US" dirty="0" smtClean="0"/>
          </a:p>
          <a:p>
            <a:pPr lvl="1"/>
            <a:r>
              <a:rPr lang="en-US" dirty="0"/>
              <a:t>Confederate: 65,000</a:t>
            </a:r>
          </a:p>
          <a:p>
            <a:pPr lvl="1"/>
            <a:r>
              <a:rPr lang="en-US" dirty="0"/>
              <a:t>Union: </a:t>
            </a:r>
            <a:r>
              <a:rPr lang="en-US" dirty="0" smtClean="0"/>
              <a:t>60,000</a:t>
            </a:r>
            <a:endParaRPr lang="en-US" dirty="0"/>
          </a:p>
          <a:p>
            <a:r>
              <a:rPr lang="en-US" dirty="0" smtClean="0"/>
              <a:t>Generals:</a:t>
            </a:r>
          </a:p>
          <a:p>
            <a:pPr lvl="1"/>
            <a:r>
              <a:rPr lang="en-US" dirty="0" smtClean="0"/>
              <a:t>Confederate: Braxton Bragg</a:t>
            </a:r>
          </a:p>
          <a:p>
            <a:pPr lvl="1"/>
            <a:r>
              <a:rPr lang="en-US" dirty="0" smtClean="0"/>
              <a:t>Union: William S. Rosecrans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Casualties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Confederate: </a:t>
            </a:r>
            <a:r>
              <a:rPr lang="en-US" dirty="0" smtClean="0">
                <a:solidFill>
                  <a:srgbClr val="FF0000"/>
                </a:solidFill>
              </a:rPr>
              <a:t>2,312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Union: 1,657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49583" y="211667"/>
            <a:ext cx="155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-Vinay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2241" cy="100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60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Battles/Events </a:t>
            </a:r>
            <a:r>
              <a:rPr lang="en-US" dirty="0" smtClean="0"/>
              <a:t>of 1864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022" y="1735138"/>
            <a:ext cx="4358531" cy="396899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</a:t>
            </a:r>
            <a:r>
              <a:rPr lang="en-US" dirty="0" smtClean="0"/>
              <a:t>eridian</a:t>
            </a:r>
            <a:endParaRPr lang="en-US" dirty="0"/>
          </a:p>
          <a:p>
            <a:r>
              <a:rPr lang="en-US" dirty="0"/>
              <a:t>Charleston: submarine </a:t>
            </a:r>
            <a:r>
              <a:rPr lang="en-US" dirty="0" smtClean="0"/>
              <a:t>attack</a:t>
            </a:r>
            <a:endParaRPr lang="en-US" dirty="0"/>
          </a:p>
          <a:p>
            <a:r>
              <a:rPr lang="en-US" dirty="0"/>
              <a:t>Grant appointed general of </a:t>
            </a:r>
            <a:r>
              <a:rPr lang="en-US" dirty="0" smtClean="0"/>
              <a:t>Potomac</a:t>
            </a:r>
            <a:endParaRPr lang="en-US" dirty="0"/>
          </a:p>
          <a:p>
            <a:r>
              <a:rPr lang="en-US" dirty="0" smtClean="0"/>
              <a:t>Pleasant </a:t>
            </a:r>
            <a:r>
              <a:rPr lang="en-US" dirty="0"/>
              <a:t>hill</a:t>
            </a:r>
          </a:p>
          <a:p>
            <a:r>
              <a:rPr lang="en-US" b="1" u="sng" dirty="0"/>
              <a:t>Fort </a:t>
            </a:r>
            <a:r>
              <a:rPr lang="en-US" b="1" u="sng" dirty="0" smtClean="0"/>
              <a:t>pillow</a:t>
            </a:r>
            <a:r>
              <a:rPr lang="en-US" dirty="0" smtClean="0"/>
              <a:t>*</a:t>
            </a:r>
            <a:endParaRPr lang="en-US" dirty="0"/>
          </a:p>
          <a:p>
            <a:r>
              <a:rPr lang="en-US" dirty="0"/>
              <a:t>Wilderness</a:t>
            </a:r>
          </a:p>
          <a:p>
            <a:r>
              <a:rPr lang="en-US" dirty="0"/>
              <a:t>Spotsylvania</a:t>
            </a:r>
          </a:p>
          <a:p>
            <a:r>
              <a:rPr lang="en-US" dirty="0"/>
              <a:t>Cold </a:t>
            </a:r>
            <a:r>
              <a:rPr lang="en-US" dirty="0" smtClean="0"/>
              <a:t>harbor</a:t>
            </a:r>
            <a:endParaRPr lang="en-US" dirty="0"/>
          </a:p>
          <a:p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92553" y="1735138"/>
            <a:ext cx="4358531" cy="3968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63550" indent="-463550" algn="l" defTabSz="914400" rtl="0" eaLnBrk="1" latinLnBrk="0" hangingPunct="1">
              <a:spcBef>
                <a:spcPts val="2000"/>
              </a:spcBef>
              <a:buSzPct val="9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41313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7025" indent="-341313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8338" indent="-341313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Brice's crossroads</a:t>
            </a:r>
            <a:endParaRPr lang="en-US" sz="2000" dirty="0"/>
          </a:p>
          <a:p>
            <a:r>
              <a:rPr lang="en-US" sz="2000" dirty="0" smtClean="0"/>
              <a:t>Mobile </a:t>
            </a:r>
            <a:r>
              <a:rPr lang="en-US" sz="2000" dirty="0"/>
              <a:t>bay</a:t>
            </a:r>
          </a:p>
          <a:p>
            <a:r>
              <a:rPr lang="en-US" sz="2000" dirty="0"/>
              <a:t>Atlanta </a:t>
            </a:r>
            <a:r>
              <a:rPr lang="en-US" sz="2000" dirty="0" smtClean="0"/>
              <a:t>falls</a:t>
            </a:r>
            <a:endParaRPr lang="en-US" sz="2000" dirty="0"/>
          </a:p>
          <a:p>
            <a:r>
              <a:rPr lang="en-US" sz="2000" dirty="0"/>
              <a:t>Cedar creek</a:t>
            </a:r>
          </a:p>
          <a:p>
            <a:r>
              <a:rPr lang="en-US" sz="2000" b="1" u="sng" dirty="0" smtClean="0"/>
              <a:t>Nashville</a:t>
            </a:r>
            <a:r>
              <a:rPr lang="en-US" sz="2000" dirty="0" smtClean="0"/>
              <a:t>*</a:t>
            </a:r>
            <a:endParaRPr lang="en-US" sz="2000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07910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Fort </a:t>
            </a:r>
            <a:r>
              <a:rPr lang="en-US" dirty="0" smtClean="0"/>
              <a:t>Pillow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148" y="1735138"/>
            <a:ext cx="8126866" cy="47267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On April </a:t>
            </a:r>
            <a:r>
              <a:rPr lang="en-US" dirty="0" smtClean="0"/>
              <a:t>12</a:t>
            </a:r>
            <a:r>
              <a:rPr lang="en-US" baseline="30000" dirty="0" smtClean="0"/>
              <a:t>th</a:t>
            </a:r>
            <a:r>
              <a:rPr lang="en-US" dirty="0" smtClean="0"/>
              <a:t> 1864 </a:t>
            </a:r>
          </a:p>
          <a:p>
            <a:r>
              <a:rPr lang="en-US" dirty="0" smtClean="0"/>
              <a:t>Total Forces: 3,100 4-1 odds</a:t>
            </a:r>
          </a:p>
          <a:p>
            <a:pPr lvl="1"/>
            <a:r>
              <a:rPr lang="en-US" dirty="0" smtClean="0"/>
              <a:t>Confederate: 2,500</a:t>
            </a:r>
          </a:p>
          <a:p>
            <a:pPr lvl="1"/>
            <a:r>
              <a:rPr lang="en-US" dirty="0" smtClean="0"/>
              <a:t>Union: 600</a:t>
            </a:r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Confederate: Nathan Bedford Forrest</a:t>
            </a:r>
          </a:p>
          <a:p>
            <a:pPr lvl="1"/>
            <a:r>
              <a:rPr lang="en-US" dirty="0" smtClean="0"/>
              <a:t>Union: </a:t>
            </a:r>
            <a:r>
              <a:rPr lang="en-US" dirty="0" smtClean="0"/>
              <a:t>None (Garrison)</a:t>
            </a:r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Casualties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Confederate: </a:t>
            </a:r>
            <a:r>
              <a:rPr lang="en-US" dirty="0">
                <a:solidFill>
                  <a:srgbClr val="FF0000"/>
                </a:solidFill>
              </a:rPr>
              <a:t>100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Union: 600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13083" y="243417"/>
            <a:ext cx="155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-Neel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2241" cy="100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982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d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Nashville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10" y="1735138"/>
            <a:ext cx="8138104" cy="469300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December </a:t>
            </a:r>
            <a:r>
              <a:rPr lang="en-US" dirty="0"/>
              <a:t>16th </a:t>
            </a:r>
            <a:r>
              <a:rPr lang="en-US" dirty="0" smtClean="0"/>
              <a:t>1864</a:t>
            </a:r>
          </a:p>
          <a:p>
            <a:r>
              <a:rPr lang="en-US" dirty="0" smtClean="0"/>
              <a:t>Total Forces: 85,000 1-2 </a:t>
            </a:r>
            <a:r>
              <a:rPr lang="en-US" dirty="0"/>
              <a:t>odds</a:t>
            </a:r>
          </a:p>
          <a:p>
            <a:pPr lvl="1"/>
            <a:r>
              <a:rPr lang="en-US" dirty="0" smtClean="0"/>
              <a:t>Confederate: </a:t>
            </a:r>
            <a:r>
              <a:rPr lang="en-US" dirty="0"/>
              <a:t>30,000</a:t>
            </a:r>
          </a:p>
          <a:p>
            <a:pPr lvl="1"/>
            <a:r>
              <a:rPr lang="en-US" dirty="0" smtClean="0"/>
              <a:t>Union: 55,000</a:t>
            </a:r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Confederate: John Bell Hood</a:t>
            </a:r>
          </a:p>
          <a:p>
            <a:pPr lvl="1"/>
            <a:r>
              <a:rPr lang="en-US" dirty="0" smtClean="0"/>
              <a:t>Union: George Thomas</a:t>
            </a:r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Casualties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Confederate: </a:t>
            </a:r>
            <a:r>
              <a:rPr lang="en-US" dirty="0">
                <a:solidFill>
                  <a:srgbClr val="FF0000"/>
                </a:solidFill>
              </a:rPr>
              <a:t>6,000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Union: 3,061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47417" y="201083"/>
            <a:ext cx="185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-Rohan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715" y="11800"/>
            <a:ext cx="1281200" cy="6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44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zoom dir="in"/>
      </p:transition>
    </mc:Choice>
    <mc:Fallback>
      <p:transition xmlns:p14="http://schemas.microsoft.com/office/powerpoint/2010/main" spd="slow">
        <p:zoom dir="in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Battles/Events </a:t>
            </a:r>
            <a:r>
              <a:rPr lang="en-US" dirty="0" smtClean="0"/>
              <a:t>of 1865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</a:t>
            </a:r>
            <a:r>
              <a:rPr lang="en-US" dirty="0" smtClean="0"/>
              <a:t>ssault </a:t>
            </a:r>
            <a:r>
              <a:rPr lang="en-US" dirty="0"/>
              <a:t>of fort fisher</a:t>
            </a:r>
          </a:p>
          <a:p>
            <a:r>
              <a:rPr lang="en-US" dirty="0"/>
              <a:t>Columbia south Carolina</a:t>
            </a:r>
          </a:p>
          <a:p>
            <a:r>
              <a:rPr lang="en-US" b="1" u="sng" dirty="0" smtClean="0"/>
              <a:t>Fall of Petersburg</a:t>
            </a:r>
            <a:r>
              <a:rPr lang="en-US" dirty="0" smtClean="0"/>
              <a:t>*</a:t>
            </a:r>
            <a:endParaRPr lang="en-US" dirty="0"/>
          </a:p>
          <a:p>
            <a:r>
              <a:rPr lang="en-US" dirty="0"/>
              <a:t>Battle of five forks</a:t>
            </a:r>
          </a:p>
          <a:p>
            <a:r>
              <a:rPr lang="en-US" b="1" u="sng" dirty="0" smtClean="0"/>
              <a:t>Appomattox Courthouse</a:t>
            </a:r>
            <a:r>
              <a:rPr lang="en-US" b="1" dirty="0" smtClean="0"/>
              <a:t>*</a:t>
            </a:r>
            <a:endParaRPr lang="en-US" b="1" dirty="0"/>
          </a:p>
          <a:p>
            <a:r>
              <a:rPr lang="en-US" b="1" u="sng" dirty="0"/>
              <a:t>Lincoln A</a:t>
            </a:r>
            <a:r>
              <a:rPr lang="en-US" b="1" u="sng" dirty="0" smtClean="0"/>
              <a:t>ssassinated</a:t>
            </a:r>
            <a:r>
              <a:rPr lang="en-US" dirty="0" smtClean="0"/>
              <a:t>*</a:t>
            </a:r>
            <a:endParaRPr lang="en-US" dirty="0"/>
          </a:p>
          <a:p>
            <a:r>
              <a:rPr lang="en-US" dirty="0"/>
              <a:t>Jefferson </a:t>
            </a:r>
            <a:r>
              <a:rPr lang="en-US" dirty="0" smtClean="0"/>
              <a:t>Davis </a:t>
            </a:r>
            <a:r>
              <a:rPr lang="en-US" dirty="0"/>
              <a:t>captured</a:t>
            </a:r>
          </a:p>
          <a:p>
            <a:r>
              <a:rPr lang="en-US" b="1" u="sng" dirty="0" smtClean="0"/>
              <a:t>Palmetto Ranch</a:t>
            </a:r>
            <a:r>
              <a:rPr lang="en-US" dirty="0" smtClean="0"/>
              <a:t>*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596551"/>
      </p:ext>
    </p:extLst>
  </p:cSld>
  <p:clrMapOvr>
    <a:masterClrMapping/>
  </p:clrMapOvr>
  <p:transition xmlns:p14="http://schemas.microsoft.com/office/powerpoint/2010/main" spd="slow">
    <p:randomBar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Battles/Events </a:t>
            </a:r>
            <a:r>
              <a:rPr lang="en-US" dirty="0" smtClean="0"/>
              <a:t>in 1861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Fort Sumter</a:t>
            </a:r>
          </a:p>
          <a:p>
            <a:pPr>
              <a:lnSpc>
                <a:spcPct val="150000"/>
              </a:lnSpc>
            </a:pPr>
            <a:r>
              <a:rPr lang="en-US" b="1" u="sng" dirty="0" smtClean="0"/>
              <a:t>Bull </a:t>
            </a:r>
            <a:r>
              <a:rPr lang="en-US" b="1" u="sng" dirty="0" smtClean="0"/>
              <a:t>Run</a:t>
            </a:r>
            <a:r>
              <a:rPr lang="en-US" b="1" u="sng" dirty="0" smtClean="0"/>
              <a:t>/</a:t>
            </a:r>
            <a:r>
              <a:rPr lang="en-US" b="1" u="sng" dirty="0"/>
              <a:t>F</a:t>
            </a:r>
            <a:r>
              <a:rPr lang="en-US" b="1" u="sng" dirty="0" smtClean="0"/>
              <a:t>irst Manassas</a:t>
            </a:r>
            <a:r>
              <a:rPr lang="en-US" dirty="0" smtClean="0"/>
              <a:t>*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Fort Washington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Wilson Creek</a:t>
            </a:r>
          </a:p>
          <a:p>
            <a:pPr>
              <a:lnSpc>
                <a:spcPct val="150000"/>
              </a:lnSpc>
            </a:pPr>
            <a:r>
              <a:rPr lang="en-US" b="1" u="sng" dirty="0" smtClean="0"/>
              <a:t>Lexington</a:t>
            </a:r>
            <a:r>
              <a:rPr lang="en-US" dirty="0" smtClean="0"/>
              <a:t>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159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Fall of Petersburg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148" y="1735138"/>
            <a:ext cx="8126866" cy="476043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April </a:t>
            </a:r>
            <a:r>
              <a:rPr lang="en-US" dirty="0"/>
              <a:t>2nd, 1864 </a:t>
            </a:r>
          </a:p>
          <a:p>
            <a:r>
              <a:rPr lang="en-US" dirty="0" smtClean="0"/>
              <a:t>Total Forces: </a:t>
            </a:r>
            <a:r>
              <a:rPr lang="en-US" dirty="0" smtClean="0"/>
              <a:t>134,513 1-1.3 odds</a:t>
            </a:r>
            <a:endParaRPr lang="en-US" dirty="0" smtClean="0"/>
          </a:p>
          <a:p>
            <a:pPr lvl="1"/>
            <a:r>
              <a:rPr lang="en-US" dirty="0" smtClean="0"/>
              <a:t>Confederate: 58,400</a:t>
            </a:r>
          </a:p>
          <a:p>
            <a:pPr lvl="1"/>
            <a:r>
              <a:rPr lang="en-US" dirty="0" smtClean="0"/>
              <a:t>Union: 76,113</a:t>
            </a:r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Confederate: Robert E. Lee</a:t>
            </a:r>
          </a:p>
          <a:p>
            <a:pPr lvl="1"/>
            <a:r>
              <a:rPr lang="en-US" dirty="0" smtClean="0"/>
              <a:t>Union: Ulysses S. Grant</a:t>
            </a:r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Casualties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Confederate: 4,250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Union: 3,500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79167" y="243417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-Rohan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715" y="11800"/>
            <a:ext cx="1281200" cy="6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8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 pattern="rectangle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Appomattox Courthouse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864" y="1735138"/>
            <a:ext cx="8093150" cy="471548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April 9</a:t>
            </a:r>
            <a:r>
              <a:rPr lang="en-US" baseline="30000" dirty="0" smtClean="0"/>
              <a:t>th</a:t>
            </a:r>
            <a:r>
              <a:rPr lang="en-US" dirty="0" smtClean="0"/>
              <a:t>, 1865</a:t>
            </a:r>
          </a:p>
          <a:p>
            <a:r>
              <a:rPr lang="en-US" dirty="0" smtClean="0"/>
              <a:t>Total Forces: </a:t>
            </a:r>
            <a:r>
              <a:rPr lang="en-US" dirty="0" smtClean="0"/>
              <a:t>89,285 1-2.5 odds</a:t>
            </a:r>
            <a:endParaRPr lang="en-US" dirty="0" smtClean="0"/>
          </a:p>
          <a:p>
            <a:pPr lvl="1"/>
            <a:r>
              <a:rPr lang="en-US" dirty="0" smtClean="0"/>
              <a:t>Confederate: 26,000</a:t>
            </a:r>
          </a:p>
          <a:p>
            <a:pPr lvl="1"/>
            <a:r>
              <a:rPr lang="en-US" dirty="0" smtClean="0"/>
              <a:t>Union: </a:t>
            </a:r>
            <a:r>
              <a:rPr lang="en-US" dirty="0" smtClean="0"/>
              <a:t>63</a:t>
            </a:r>
            <a:r>
              <a:rPr lang="en-US" dirty="0" smtClean="0"/>
              <a:t>,285</a:t>
            </a:r>
            <a:endParaRPr lang="en-US" dirty="0" smtClean="0"/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Confederate: Robert E. Lee</a:t>
            </a:r>
          </a:p>
          <a:p>
            <a:pPr lvl="1"/>
            <a:r>
              <a:rPr lang="en-US" dirty="0" smtClean="0"/>
              <a:t>Union: Ulysses S. Grant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Casualties: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Confederate</a:t>
            </a:r>
            <a:r>
              <a:rPr lang="en-US" dirty="0" smtClean="0">
                <a:solidFill>
                  <a:srgbClr val="FF0000"/>
                </a:solidFill>
              </a:rPr>
              <a:t>: 500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Union: 158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0" y="179917"/>
            <a:ext cx="1502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-Vinay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715" y="11800"/>
            <a:ext cx="1281200" cy="6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03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l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Lincoln </a:t>
            </a:r>
            <a:r>
              <a:rPr lang="en-US" dirty="0" smtClean="0"/>
              <a:t>Assassinated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1" y="1735138"/>
            <a:ext cx="5608782" cy="2167226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1800" dirty="0" smtClean="0"/>
              <a:t>April 15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 1865</a:t>
            </a:r>
          </a:p>
          <a:p>
            <a:pPr>
              <a:lnSpc>
                <a:spcPct val="70000"/>
              </a:lnSpc>
            </a:pPr>
            <a:r>
              <a:rPr lang="en-US" sz="1800" dirty="0" smtClean="0"/>
              <a:t>John Wilkes Booth shot Lincoln In the head</a:t>
            </a:r>
          </a:p>
          <a:p>
            <a:pPr>
              <a:lnSpc>
                <a:spcPct val="70000"/>
              </a:lnSpc>
            </a:pPr>
            <a:r>
              <a:rPr lang="en-US" sz="1800" dirty="0" smtClean="0"/>
              <a:t>Lincoln died at a theater event</a:t>
            </a:r>
          </a:p>
          <a:p>
            <a:pPr>
              <a:lnSpc>
                <a:spcPct val="70000"/>
              </a:lnSpc>
            </a:pPr>
            <a:r>
              <a:rPr lang="en-US" sz="1800" dirty="0" smtClean="0"/>
              <a:t>The whole Union was shaken</a:t>
            </a:r>
          </a:p>
          <a:p>
            <a:pPr>
              <a:lnSpc>
                <a:spcPct val="70000"/>
              </a:lnSpc>
            </a:pPr>
            <a:r>
              <a:rPr lang="en-US" sz="1800" dirty="0" smtClean="0"/>
              <a:t>Union soldiers tracked Booth down a week later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79167" y="179917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-Neel</a:t>
            </a:r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rcRect t="648" b="648"/>
          <a:stretch>
            <a:fillRect/>
          </a:stretch>
        </p:blipFill>
        <p:spPr>
          <a:xfrm>
            <a:off x="914401" y="4108983"/>
            <a:ext cx="4426456" cy="24548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02241" cy="100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4502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Palmetto </a:t>
            </a:r>
            <a:r>
              <a:rPr lang="en-US" dirty="0" smtClean="0"/>
              <a:t>Ranch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Battle of Palmetto Ranch was a relatively un-important battle though it was the last battle of the civil war. </a:t>
            </a:r>
          </a:p>
          <a:p>
            <a:r>
              <a:rPr lang="en-US" dirty="0">
                <a:solidFill>
                  <a:srgbClr val="FF0000"/>
                </a:solidFill>
              </a:rPr>
              <a:t>Casualties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Confederates: 6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Union: 118</a:t>
            </a: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985000" y="243417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-Vinay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2241" cy="10022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187" y="4640320"/>
            <a:ext cx="4371813" cy="23017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2295" y="4978442"/>
            <a:ext cx="21465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UNION</a:t>
            </a:r>
          </a:p>
          <a:p>
            <a:pPr algn="ctr"/>
            <a:r>
              <a:rPr lang="en-US" sz="4400" dirty="0" smtClean="0">
                <a:sym typeface="Wingdings"/>
              </a:rPr>
              <a:t>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85000" y="4978442"/>
            <a:ext cx="21465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WON </a:t>
            </a:r>
            <a:r>
              <a:rPr lang="en-US" sz="4400" dirty="0" smtClean="0">
                <a:sym typeface="Wingdings"/>
              </a:rPr>
              <a:t>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44406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818" y="1735138"/>
            <a:ext cx="8020195" cy="503049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1800" dirty="0" smtClean="0">
                <a:hlinkClick r:id="rId2"/>
              </a:rPr>
              <a:t>www.nps.gov/gett/learn/historyculture/civil-war-timeline.htm</a:t>
            </a:r>
            <a:endParaRPr lang="en-US" sz="1800" dirty="0" smtClean="0"/>
          </a:p>
          <a:p>
            <a:pPr>
              <a:lnSpc>
                <a:spcPct val="90000"/>
              </a:lnSpc>
            </a:pPr>
            <a:r>
              <a:rPr lang="en-US" sz="1800" dirty="0" smtClean="0">
                <a:hlinkClick r:id="rId3"/>
              </a:rPr>
              <a:t>www.americancivilwar.com</a:t>
            </a:r>
            <a:endParaRPr lang="en-US" sz="1800" dirty="0" smtClean="0"/>
          </a:p>
          <a:p>
            <a:pPr>
              <a:lnSpc>
                <a:spcPct val="90000"/>
              </a:lnSpc>
            </a:pPr>
            <a:r>
              <a:rPr lang="en-US" sz="1800" dirty="0" smtClean="0">
                <a:hlinkClick r:id="rId4"/>
              </a:rPr>
              <a:t>www.nps.gov/abpp/battles/mo004.htm</a:t>
            </a:r>
            <a:endParaRPr lang="en-US" sz="1800" dirty="0" smtClean="0"/>
          </a:p>
          <a:p>
            <a:pPr>
              <a:lnSpc>
                <a:spcPct val="90000"/>
              </a:lnSpc>
            </a:pPr>
            <a:r>
              <a:rPr lang="en-US" sz="1800" dirty="0" smtClean="0">
                <a:hlinkClick r:id="rId5"/>
              </a:rPr>
              <a:t>www.civilwar.org/battlefields/wilson-s-creek.html</a:t>
            </a:r>
            <a:endParaRPr lang="en-US" sz="1800" dirty="0" smtClean="0"/>
          </a:p>
          <a:p>
            <a:pPr>
              <a:lnSpc>
                <a:spcPct val="90000"/>
              </a:lnSpc>
            </a:pPr>
            <a:r>
              <a:rPr lang="en-US" sz="1800" dirty="0" smtClean="0">
                <a:hlinkClick r:id="rId6"/>
              </a:rPr>
              <a:t>www.civilwaronthewesternborder.org/content/battle-Lexington</a:t>
            </a:r>
            <a:endParaRPr lang="en-US" sz="1800" dirty="0" smtClean="0"/>
          </a:p>
          <a:p>
            <a:pPr>
              <a:lnSpc>
                <a:spcPct val="90000"/>
              </a:lnSpc>
            </a:pPr>
            <a:r>
              <a:rPr lang="en-US" sz="1800" dirty="0">
                <a:hlinkClick r:id="rId7"/>
              </a:rPr>
              <a:t>www.civilwar.org/battlefields</a:t>
            </a:r>
            <a:r>
              <a:rPr lang="en-US" sz="1800" dirty="0" smtClean="0">
                <a:hlinkClick r:id="rId7"/>
              </a:rPr>
              <a:t>/fort-donelson.html</a:t>
            </a:r>
            <a:endParaRPr lang="en-US" sz="1800" dirty="0" smtClean="0"/>
          </a:p>
          <a:p>
            <a:pPr>
              <a:lnSpc>
                <a:spcPct val="90000"/>
              </a:lnSpc>
            </a:pPr>
            <a:r>
              <a:rPr lang="en-US" sz="1800" dirty="0">
                <a:hlinkClick r:id="rId8"/>
              </a:rPr>
              <a:t>www.civilwar.org/</a:t>
            </a:r>
            <a:r>
              <a:rPr lang="en-US" sz="1800" dirty="0" smtClean="0">
                <a:hlinkClick r:id="rId8"/>
              </a:rPr>
              <a:t>battlefields/shiloh.html</a:t>
            </a:r>
            <a:endParaRPr lang="en-US" sz="1800" dirty="0" smtClean="0"/>
          </a:p>
          <a:p>
            <a:pPr>
              <a:lnSpc>
                <a:spcPct val="90000"/>
              </a:lnSpc>
            </a:pPr>
            <a:r>
              <a:rPr lang="en-US" sz="1800" dirty="0">
                <a:hlinkClick r:id="rId9"/>
              </a:rPr>
              <a:t>www.dailykos.com</a:t>
            </a: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>
                <a:hlinkClick r:id="rId10"/>
              </a:rPr>
              <a:t>www.thomaslegion.net</a:t>
            </a: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>
                <a:hlinkClick r:id="rId11"/>
              </a:rPr>
              <a:t>http://www.civilwar.org/battlefields/fredericksburg.html</a:t>
            </a: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>
                <a:hlinkClick r:id="rId12"/>
              </a:rPr>
              <a:t>http://www.civilwar.org/antietam.html</a:t>
            </a:r>
            <a:endParaRPr lang="en-US" sz="1800" dirty="0"/>
          </a:p>
          <a:p>
            <a:pPr>
              <a:lnSpc>
                <a:spcPct val="50000"/>
              </a:lnSpc>
            </a:pPr>
            <a:endParaRPr lang="en-US" sz="20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767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273" y="1735137"/>
            <a:ext cx="8682181" cy="5007407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sz="1600" dirty="0" smtClean="0">
                <a:hlinkClick r:id="rId2"/>
              </a:rPr>
              <a:t>www.en.wikipedia.org</a:t>
            </a:r>
            <a:endParaRPr lang="en-US" sz="1600" dirty="0" smtClean="0"/>
          </a:p>
          <a:p>
            <a:pPr>
              <a:lnSpc>
                <a:spcPct val="110000"/>
              </a:lnSpc>
            </a:pPr>
            <a:r>
              <a:rPr lang="en-US" sz="1600" dirty="0">
                <a:hlinkClick r:id="rId3"/>
              </a:rPr>
              <a:t>http://www.archives.gov/exhibits/featured_documents/emancipation_proclamation</a:t>
            </a:r>
            <a:r>
              <a:rPr lang="en-US" sz="1600" dirty="0" smtClean="0">
                <a:hlinkClick r:id="rId3"/>
              </a:rPr>
              <a:t>/</a:t>
            </a:r>
            <a:endParaRPr lang="en-US" sz="1600" dirty="0" smtClean="0"/>
          </a:p>
          <a:p>
            <a:pPr>
              <a:lnSpc>
                <a:spcPct val="110000"/>
              </a:lnSpc>
            </a:pPr>
            <a:r>
              <a:rPr lang="en-US" sz="1600" dirty="0">
                <a:hlinkClick r:id="rId4"/>
              </a:rPr>
              <a:t>www.wach.com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>
                <a:hlinkClick r:id="rId5"/>
              </a:rPr>
              <a:t>http://www.historyrocket.com/American-History/civil-war/Why-Did-The-North-Win-The-Civil-</a:t>
            </a:r>
            <a:r>
              <a:rPr lang="en-US" sz="1600" dirty="0" smtClean="0">
                <a:hlinkClick r:id="rId5"/>
              </a:rPr>
              <a:t>War.html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>
                <a:hlinkClick r:id="rId6"/>
              </a:rPr>
              <a:t>http://commons.wikimedia.org/wiki/File:Second_Bull_Run_Aug29_1700.</a:t>
            </a:r>
            <a:r>
              <a:rPr lang="en-US" sz="1600" dirty="0" smtClean="0">
                <a:hlinkClick r:id="rId6"/>
              </a:rPr>
              <a:t>png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>
                <a:hlinkClick r:id="rId7"/>
              </a:rPr>
              <a:t>http://en.wikipedia.org/wiki/First_Battle_of_Bull_Run#/media</a:t>
            </a:r>
            <a:r>
              <a:rPr lang="en-US" sz="1600" dirty="0" smtClean="0">
                <a:hlinkClick r:id="rId7"/>
              </a:rPr>
              <a:t>/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>
                <a:hlinkClick r:id="rId8"/>
              </a:rPr>
              <a:t>http://thomaslegion.net/</a:t>
            </a:r>
            <a:r>
              <a:rPr lang="en-US" sz="1600" dirty="0" smtClean="0">
                <a:hlinkClick r:id="rId8"/>
              </a:rPr>
              <a:t>battleofchancellorsvillebattlefieldpositions.html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>
                <a:hlinkClick r:id="rId9"/>
              </a:rPr>
              <a:t>http://www.custermen.com/DixieBoys/</a:t>
            </a:r>
            <a:r>
              <a:rPr lang="en-US" sz="1600" dirty="0" smtClean="0">
                <a:hlinkClick r:id="rId9"/>
              </a:rPr>
              <a:t>FtPillow.htm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>
                <a:hlinkClick r:id="rId10"/>
              </a:rPr>
              <a:t>http://www.bonps.org/wpr/wp-content/uploads/2011/03/Kay-pix-Mar11-054-</a:t>
            </a:r>
            <a:r>
              <a:rPr lang="en-US" sz="1600" dirty="0" smtClean="0">
                <a:hlinkClick r:id="rId10"/>
              </a:rPr>
              <a:t>copy.jpg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 smtClean="0">
                <a:hlinkClick r:id="rId11"/>
              </a:rPr>
              <a:t>http:</a:t>
            </a:r>
            <a:r>
              <a:rPr lang="en-US" sz="1600" dirty="0">
                <a:hlinkClick r:id="rId11"/>
              </a:rPr>
              <a:t>//commons.wikimedia.org/wiki/File:Petersburg_July30.</a:t>
            </a:r>
            <a:r>
              <a:rPr lang="en-US" sz="1600" dirty="0" smtClean="0">
                <a:hlinkClick r:id="rId11"/>
              </a:rPr>
              <a:t>png</a:t>
            </a:r>
            <a:endParaRPr lang="en-US" sz="16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708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148" y="1735138"/>
            <a:ext cx="8126866" cy="4906530"/>
          </a:xfrm>
        </p:spPr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http://www.civilwar.org/battlefields/nashville.html?tab=</a:t>
            </a:r>
            <a:r>
              <a:rPr lang="en-US" sz="1800" dirty="0" smtClean="0">
                <a:hlinkClick r:id="rId2"/>
              </a:rPr>
              <a:t>facts</a:t>
            </a:r>
            <a:endParaRPr lang="en-US" sz="1800" dirty="0"/>
          </a:p>
          <a:p>
            <a:r>
              <a:rPr lang="en-US" sz="1800" dirty="0">
                <a:hlinkClick r:id="rId3"/>
              </a:rPr>
              <a:t>http://www.civilwar.org/battlefields/bullrun.html?tab=</a:t>
            </a:r>
            <a:r>
              <a:rPr lang="en-US" sz="1800" dirty="0" smtClean="0">
                <a:hlinkClick r:id="rId3"/>
              </a:rPr>
              <a:t>facts</a:t>
            </a:r>
            <a:endParaRPr lang="en-US" sz="1800" dirty="0"/>
          </a:p>
          <a:p>
            <a:r>
              <a:rPr lang="en-US" sz="1800" dirty="0">
                <a:hlinkClick r:id="rId4"/>
              </a:rPr>
              <a:t>http://www.civilwar.org/battlefields/petersburg-</a:t>
            </a:r>
            <a:r>
              <a:rPr lang="en-US" sz="1800" dirty="0" smtClean="0">
                <a:hlinkClick r:id="rId4"/>
              </a:rPr>
              <a:t>breakthrough.html</a:t>
            </a:r>
            <a:endParaRPr lang="en-US" sz="1800" dirty="0"/>
          </a:p>
          <a:p>
            <a:r>
              <a:rPr lang="en-US" sz="1800" dirty="0">
                <a:hlinkClick r:id="rId5"/>
              </a:rPr>
              <a:t>http://www.civilwar.org/battlefields/second-</a:t>
            </a:r>
            <a:r>
              <a:rPr lang="en-US" sz="1800" dirty="0" smtClean="0">
                <a:hlinkClick r:id="rId5"/>
              </a:rPr>
              <a:t>manassas.html</a:t>
            </a:r>
            <a:endParaRPr lang="en-US" sz="1800" dirty="0"/>
          </a:p>
          <a:p>
            <a:r>
              <a:rPr lang="en-US" sz="1800" dirty="0">
                <a:hlinkClick r:id="rId6"/>
              </a:rPr>
              <a:t>http://www.civilwar.org/battlefields/</a:t>
            </a:r>
            <a:r>
              <a:rPr lang="en-US" sz="1800" dirty="0" smtClean="0">
                <a:hlinkClick r:id="rId6"/>
              </a:rPr>
              <a:t>chancellorsville.html</a:t>
            </a:r>
            <a:endParaRPr lang="en-US" sz="1800" dirty="0" smtClean="0"/>
          </a:p>
          <a:p>
            <a:r>
              <a:rPr lang="en-US" sz="1800" dirty="0">
                <a:hlinkClick r:id="rId7"/>
              </a:rPr>
              <a:t>http://www.civilwaronthewesternborder.org/content/battle-</a:t>
            </a:r>
            <a:r>
              <a:rPr lang="en-US" sz="1800" dirty="0" smtClean="0">
                <a:hlinkClick r:id="rId7"/>
              </a:rPr>
              <a:t>lexington</a:t>
            </a:r>
            <a:endParaRPr lang="en-US" sz="1800" dirty="0" smtClean="0"/>
          </a:p>
          <a:p>
            <a:r>
              <a:rPr lang="en-US" sz="1800" dirty="0">
                <a:hlinkClick r:id="rId8"/>
              </a:rPr>
              <a:t>http://www.historynet.com/battle-of-</a:t>
            </a:r>
            <a:r>
              <a:rPr lang="en-US" sz="1800" dirty="0" smtClean="0">
                <a:hlinkClick r:id="rId8"/>
              </a:rPr>
              <a:t>richmond</a:t>
            </a:r>
            <a:endParaRPr lang="en-US" sz="18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861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Bull Run/First Manassas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690" y="1371601"/>
            <a:ext cx="8403789" cy="53665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July 21</a:t>
            </a:r>
            <a:r>
              <a:rPr lang="en-US" baseline="30000" dirty="0" smtClean="0"/>
              <a:t>st</a:t>
            </a:r>
            <a:r>
              <a:rPr lang="en-US" dirty="0" smtClean="0"/>
              <a:t> 1861</a:t>
            </a:r>
          </a:p>
          <a:p>
            <a:r>
              <a:rPr lang="en-US" dirty="0" smtClean="0"/>
              <a:t>Total Forces: 55,680 </a:t>
            </a:r>
            <a:r>
              <a:rPr lang="en-US" dirty="0" smtClean="0"/>
              <a:t>1-1 </a:t>
            </a:r>
            <a:r>
              <a:rPr lang="en-US" dirty="0"/>
              <a:t>odds</a:t>
            </a:r>
            <a:endParaRPr lang="en-US" dirty="0" smtClean="0"/>
          </a:p>
          <a:p>
            <a:pPr lvl="1"/>
            <a:r>
              <a:rPr lang="en-US" dirty="0" smtClean="0"/>
              <a:t>Confederate: </a:t>
            </a:r>
            <a:r>
              <a:rPr lang="en-US" dirty="0" smtClean="0"/>
              <a:t>32,230</a:t>
            </a:r>
          </a:p>
          <a:p>
            <a:pPr lvl="1"/>
            <a:r>
              <a:rPr lang="en-US" dirty="0" smtClean="0"/>
              <a:t>Union: 23,450</a:t>
            </a:r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</a:t>
            </a:r>
            <a:endParaRPr lang="en-US" dirty="0" smtClean="0"/>
          </a:p>
          <a:p>
            <a:pPr lvl="2"/>
            <a:r>
              <a:rPr lang="en-US" dirty="0" smtClean="0"/>
              <a:t>Joseph E. Johnston</a:t>
            </a:r>
          </a:p>
          <a:p>
            <a:pPr lvl="2"/>
            <a:r>
              <a:rPr lang="en-US" dirty="0" smtClean="0"/>
              <a:t>P.G.T Beauregard</a:t>
            </a:r>
          </a:p>
          <a:p>
            <a:pPr lvl="1"/>
            <a:r>
              <a:rPr lang="en-US" dirty="0" smtClean="0"/>
              <a:t>Union</a:t>
            </a:r>
            <a:endParaRPr lang="en-US" dirty="0"/>
          </a:p>
          <a:p>
            <a:pPr lvl="2"/>
            <a:r>
              <a:rPr lang="en-US" dirty="0" smtClean="0"/>
              <a:t>Irvin </a:t>
            </a:r>
            <a:r>
              <a:rPr lang="en-US" dirty="0" err="1" smtClean="0"/>
              <a:t>Mcdowell</a:t>
            </a: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Casualties: 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Union: </a:t>
            </a:r>
            <a:r>
              <a:rPr lang="en-US" dirty="0" smtClean="0">
                <a:solidFill>
                  <a:srgbClr val="FF0000"/>
                </a:solidFill>
              </a:rPr>
              <a:t>2896 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Confederate: </a:t>
            </a:r>
            <a:r>
              <a:rPr lang="en-US" dirty="0" smtClean="0">
                <a:solidFill>
                  <a:srgbClr val="FF0000"/>
                </a:solidFill>
              </a:rPr>
              <a:t>1892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88422" y="298033"/>
            <a:ext cx="146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-Rohan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2241" cy="100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851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xmlns:p14="http://schemas.microsoft.com/office/powerpoint/2010/main" spd="slow">
        <p:split orient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ull-run-first-battle-July-2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1112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5806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Lexington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214" y="1460942"/>
            <a:ext cx="7788345" cy="515825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September 12</a:t>
            </a:r>
            <a:r>
              <a:rPr lang="en-US" baseline="30000" dirty="0" smtClean="0"/>
              <a:t>th</a:t>
            </a:r>
            <a:r>
              <a:rPr lang="en-US" dirty="0"/>
              <a:t> </a:t>
            </a:r>
            <a:r>
              <a:rPr lang="en-US" dirty="0" smtClean="0"/>
              <a:t>1861</a:t>
            </a:r>
          </a:p>
          <a:p>
            <a:r>
              <a:rPr lang="en-US" dirty="0" smtClean="0"/>
              <a:t>Total Forces: 23,500 6-1 odds</a:t>
            </a:r>
          </a:p>
          <a:p>
            <a:pPr lvl="1"/>
            <a:r>
              <a:rPr lang="en-US" dirty="0" smtClean="0"/>
              <a:t>Confederate: </a:t>
            </a:r>
            <a:r>
              <a:rPr lang="en-US" dirty="0" smtClean="0"/>
              <a:t>20,000</a:t>
            </a:r>
          </a:p>
          <a:p>
            <a:pPr lvl="1"/>
            <a:r>
              <a:rPr lang="en-US" dirty="0" smtClean="0"/>
              <a:t>Union: 3,500</a:t>
            </a:r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</a:t>
            </a:r>
            <a:endParaRPr lang="en-US" dirty="0" smtClean="0"/>
          </a:p>
          <a:p>
            <a:pPr lvl="2"/>
            <a:r>
              <a:rPr lang="en-US" dirty="0"/>
              <a:t>Claiborne Fox Jackson </a:t>
            </a:r>
            <a:endParaRPr lang="en-US" dirty="0" smtClean="0"/>
          </a:p>
          <a:p>
            <a:pPr lvl="2"/>
            <a:r>
              <a:rPr lang="en-US" dirty="0"/>
              <a:t>Sterling </a:t>
            </a:r>
            <a:r>
              <a:rPr lang="en-US" dirty="0" smtClean="0"/>
              <a:t>Price</a:t>
            </a:r>
            <a:endParaRPr lang="en-US" dirty="0"/>
          </a:p>
          <a:p>
            <a:pPr lvl="1"/>
            <a:r>
              <a:rPr lang="en-US" dirty="0" smtClean="0"/>
              <a:t>Union</a:t>
            </a:r>
            <a:endParaRPr lang="en-US" dirty="0"/>
          </a:p>
          <a:p>
            <a:pPr lvl="2"/>
            <a:r>
              <a:rPr lang="en-US" dirty="0"/>
              <a:t>James A. </a:t>
            </a:r>
            <a:r>
              <a:rPr lang="en-US" dirty="0" smtClean="0"/>
              <a:t>Mulligan</a:t>
            </a:r>
          </a:p>
          <a:p>
            <a:pPr lvl="2"/>
            <a:r>
              <a:rPr lang="en-US" dirty="0"/>
              <a:t>Robert T. Van </a:t>
            </a:r>
            <a:r>
              <a:rPr lang="en-US" dirty="0" smtClean="0"/>
              <a:t>Horn </a:t>
            </a:r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Casualties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Confederate: </a:t>
            </a:r>
            <a:r>
              <a:rPr lang="en-US" dirty="0" smtClean="0">
                <a:solidFill>
                  <a:srgbClr val="FF0000"/>
                </a:solidFill>
              </a:rPr>
              <a:t>100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Union: 1,774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34638" y="207327"/>
            <a:ext cx="1503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-Vinay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2241" cy="100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27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Battles/Events </a:t>
            </a:r>
            <a:r>
              <a:rPr lang="en-US" dirty="0" smtClean="0"/>
              <a:t>1862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Battle of Roanoke Island</a:t>
            </a:r>
          </a:p>
          <a:p>
            <a:r>
              <a:rPr lang="en-US" b="1" u="sng" dirty="0" smtClean="0"/>
              <a:t>Fort Donelson</a:t>
            </a:r>
            <a:r>
              <a:rPr lang="en-US" dirty="0" smtClean="0"/>
              <a:t>* </a:t>
            </a:r>
          </a:p>
          <a:p>
            <a:r>
              <a:rPr lang="en-US" dirty="0" smtClean="0"/>
              <a:t>Battle of Pea Ridge</a:t>
            </a:r>
          </a:p>
          <a:p>
            <a:r>
              <a:rPr lang="en-US" b="1" u="sng" dirty="0" smtClean="0"/>
              <a:t>Shiloh</a:t>
            </a:r>
            <a:r>
              <a:rPr lang="en-US" dirty="0" smtClean="0"/>
              <a:t>*</a:t>
            </a:r>
          </a:p>
          <a:p>
            <a:r>
              <a:rPr lang="en-US" dirty="0" smtClean="0"/>
              <a:t>Battle of seven Pines</a:t>
            </a:r>
          </a:p>
          <a:p>
            <a:r>
              <a:rPr lang="en-US" b="1" u="sng" dirty="0" smtClean="0"/>
              <a:t>Second Bull </a:t>
            </a:r>
            <a:r>
              <a:rPr lang="en-US" b="1" u="sng" dirty="0" smtClean="0"/>
              <a:t>Run/Manassas</a:t>
            </a:r>
            <a:r>
              <a:rPr lang="en-US" dirty="0" smtClean="0"/>
              <a:t>*</a:t>
            </a:r>
            <a:endParaRPr lang="en-US" dirty="0" smtClean="0"/>
          </a:p>
          <a:p>
            <a:r>
              <a:rPr lang="en-US" dirty="0" smtClean="0"/>
              <a:t>Antietam*</a:t>
            </a:r>
          </a:p>
          <a:p>
            <a:r>
              <a:rPr lang="en-US" b="1" u="sng" dirty="0" smtClean="0"/>
              <a:t>Fredericksburg</a:t>
            </a:r>
            <a:r>
              <a:rPr lang="en-US" dirty="0" smtClean="0"/>
              <a:t>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731645"/>
      </p:ext>
    </p:extLst>
  </p:cSld>
  <p:clrMapOvr>
    <a:masterClrMapping/>
  </p:clrMapOvr>
  <p:transition xmlns:p14="http://schemas.microsoft.com/office/powerpoint/2010/main" spd="slow">
    <p:randomBar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Fort </a:t>
            </a:r>
            <a:r>
              <a:rPr lang="en-US" dirty="0" smtClean="0"/>
              <a:t>Donelson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80" y="1371600"/>
            <a:ext cx="8417706" cy="530378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February 11-16</a:t>
            </a:r>
            <a:r>
              <a:rPr lang="en-US" baseline="30000" dirty="0" smtClean="0"/>
              <a:t>th</a:t>
            </a:r>
            <a:r>
              <a:rPr lang="en-US" dirty="0" smtClean="0"/>
              <a:t>, 1862</a:t>
            </a:r>
          </a:p>
          <a:p>
            <a:r>
              <a:rPr lang="en-US" dirty="0" smtClean="0"/>
              <a:t>Total Forces: </a:t>
            </a:r>
            <a:r>
              <a:rPr lang="en-US" dirty="0" smtClean="0"/>
              <a:t>40,702 1-1.5 odds</a:t>
            </a:r>
            <a:endParaRPr lang="en-US" dirty="0" smtClean="0"/>
          </a:p>
          <a:p>
            <a:pPr lvl="1"/>
            <a:r>
              <a:rPr lang="en-US" dirty="0" smtClean="0"/>
              <a:t>Confederate: </a:t>
            </a:r>
            <a:r>
              <a:rPr lang="en-US" dirty="0" smtClean="0"/>
              <a:t>16,171</a:t>
            </a:r>
          </a:p>
          <a:p>
            <a:pPr lvl="1"/>
            <a:r>
              <a:rPr lang="en-US" dirty="0" smtClean="0"/>
              <a:t>Union: 24,531</a:t>
            </a:r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</a:t>
            </a:r>
          </a:p>
          <a:p>
            <a:pPr lvl="2"/>
            <a:r>
              <a:rPr lang="en-US" dirty="0" smtClean="0"/>
              <a:t>Gideon J. Pillow</a:t>
            </a:r>
          </a:p>
          <a:p>
            <a:pPr lvl="2"/>
            <a:r>
              <a:rPr lang="en-US" dirty="0" smtClean="0"/>
              <a:t>John Buchannan Floyd</a:t>
            </a:r>
          </a:p>
          <a:p>
            <a:pPr lvl="2"/>
            <a:r>
              <a:rPr lang="en-US" dirty="0" smtClean="0"/>
              <a:t>Simon Bucker</a:t>
            </a:r>
          </a:p>
          <a:p>
            <a:pPr lvl="1"/>
            <a:r>
              <a:rPr lang="en-US" dirty="0" smtClean="0"/>
              <a:t>Union</a:t>
            </a:r>
          </a:p>
          <a:p>
            <a:pPr lvl="2"/>
            <a:r>
              <a:rPr lang="en-US" dirty="0" smtClean="0"/>
              <a:t>Andrew Hull Foote</a:t>
            </a:r>
            <a:endParaRPr lang="en-US" dirty="0"/>
          </a:p>
          <a:p>
            <a:pPr lvl="2"/>
            <a:r>
              <a:rPr lang="en-US" dirty="0" smtClean="0"/>
              <a:t>Ulysses S. Grant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Casualties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Confederate: </a:t>
            </a:r>
            <a:r>
              <a:rPr lang="en-US" dirty="0" smtClean="0">
                <a:solidFill>
                  <a:srgbClr val="FF0000"/>
                </a:solidFill>
              </a:rPr>
              <a:t>13,846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Union: </a:t>
            </a:r>
            <a:r>
              <a:rPr lang="en-US" dirty="0" smtClean="0">
                <a:solidFill>
                  <a:srgbClr val="FF0000"/>
                </a:solidFill>
              </a:rPr>
              <a:t>2,691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64454" y="233243"/>
            <a:ext cx="1606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-Neel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715" y="11800"/>
            <a:ext cx="1281200" cy="6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8822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6857047327_b66b5b7fcd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45" r="-9145"/>
          <a:stretch>
            <a:fillRect/>
          </a:stretch>
        </p:blipFill>
        <p:spPr>
          <a:xfrm>
            <a:off x="0" y="77747"/>
            <a:ext cx="9144000" cy="6725181"/>
          </a:xfrm>
        </p:spPr>
      </p:pic>
    </p:spTree>
    <p:extLst>
      <p:ext uri="{BB962C8B-B14F-4D97-AF65-F5344CB8AC3E}">
        <p14:creationId xmlns:p14="http://schemas.microsoft.com/office/powerpoint/2010/main" val="3617783724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Inkwell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Inkwell">
      <a:majorFont>
        <a:latin typeface="Goudy Old Style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Goudy Old Style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Inkwel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3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15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101600" dist="381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  <a:softEdge rad="25400"/>
          </a:effectLst>
        </a:effectStyle>
      </a:effectStyleLst>
      <a:bgFillStyleLst>
        <a:blipFill rotWithShape="1">
          <a:blip xmlns:r="http://schemas.openxmlformats.org/officeDocument/2006/relationships" r:embed="rId3"/>
          <a:stretch/>
        </a:blipFill>
        <a:blipFill rotWithShape="1">
          <a:blip xmlns:r="http://schemas.openxmlformats.org/officeDocument/2006/relationships" r:embed="rId4"/>
          <a:stretch/>
        </a:blipFill>
        <a:blipFill rotWithShape="1">
          <a:blip xmlns:r="http://schemas.openxmlformats.org/officeDocument/2006/relationships" r:embed="rId5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Inkwell.thmx</Template>
  <TotalTime>875</TotalTime>
  <Words>1186</Words>
  <Application>Microsoft Macintosh PowerPoint</Application>
  <PresentationFormat>On-screen Show (4:3)</PresentationFormat>
  <Paragraphs>343</Paragraphs>
  <Slides>36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Inkwell</vt:lpstr>
      <vt:lpstr>Civil War Timeline    (1861-1865) </vt:lpstr>
      <vt:lpstr>Title of Battle or Event</vt:lpstr>
      <vt:lpstr>Battles/Events in 1861</vt:lpstr>
      <vt:lpstr>Bull Run/First Manassas</vt:lpstr>
      <vt:lpstr>PowerPoint Presentation</vt:lpstr>
      <vt:lpstr>Lexington</vt:lpstr>
      <vt:lpstr>Battles/Events 1862</vt:lpstr>
      <vt:lpstr>Fort Donelson</vt:lpstr>
      <vt:lpstr>PowerPoint Presentation</vt:lpstr>
      <vt:lpstr>Shiloh</vt:lpstr>
      <vt:lpstr>PowerPoint Presentation</vt:lpstr>
      <vt:lpstr>Second Bull Run/Manassas</vt:lpstr>
      <vt:lpstr>PowerPoint Presentation</vt:lpstr>
      <vt:lpstr>Antietam</vt:lpstr>
      <vt:lpstr>PowerPoint Presentation</vt:lpstr>
      <vt:lpstr>Fredericksburg</vt:lpstr>
      <vt:lpstr>PowerPoint Presentation</vt:lpstr>
      <vt:lpstr>Battles/Events of 1863</vt:lpstr>
      <vt:lpstr>Emancipation Proclamation</vt:lpstr>
      <vt:lpstr>Chancellorsville</vt:lpstr>
      <vt:lpstr>Gettysburg</vt:lpstr>
      <vt:lpstr>Pickets Charge</vt:lpstr>
      <vt:lpstr>Vicksburg Captured </vt:lpstr>
      <vt:lpstr>PowerPoint Presentation</vt:lpstr>
      <vt:lpstr>Chickamauga</vt:lpstr>
      <vt:lpstr>Battles/Events of 1864</vt:lpstr>
      <vt:lpstr>Fort Pillow</vt:lpstr>
      <vt:lpstr>Nashville</vt:lpstr>
      <vt:lpstr>Battles/Events of 1865</vt:lpstr>
      <vt:lpstr>Fall of Petersburg</vt:lpstr>
      <vt:lpstr>Appomattox Courthouse</vt:lpstr>
      <vt:lpstr>Lincoln Assassinated</vt:lpstr>
      <vt:lpstr>Palmetto Ranch</vt:lpstr>
      <vt:lpstr>Citations</vt:lpstr>
      <vt:lpstr>Citations</vt:lpstr>
      <vt:lpstr>Citations</vt:lpstr>
    </vt:vector>
  </TitlesOfParts>
  <Company>ISB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Vinay Work laptop</dc:creator>
  <cp:lastModifiedBy>Neel Balusa</cp:lastModifiedBy>
  <cp:revision>83</cp:revision>
  <dcterms:created xsi:type="dcterms:W3CDTF">2015-04-19T21:12:55Z</dcterms:created>
  <dcterms:modified xsi:type="dcterms:W3CDTF">2015-05-03T19:10:10Z</dcterms:modified>
</cp:coreProperties>
</file>